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55" r:id="rId5"/>
    <p:sldMasterId id="2147483651" r:id="rId6"/>
  </p:sldMasterIdLst>
  <p:notesMasterIdLst>
    <p:notesMasterId r:id="rId16"/>
  </p:notesMasterIdLst>
  <p:handoutMasterIdLst>
    <p:handoutMasterId r:id="rId17"/>
  </p:handoutMasterIdLst>
  <p:sldIdLst>
    <p:sldId id="395" r:id="rId7"/>
    <p:sldId id="404" r:id="rId8"/>
    <p:sldId id="419" r:id="rId9"/>
    <p:sldId id="420" r:id="rId10"/>
    <p:sldId id="426" r:id="rId11"/>
    <p:sldId id="421" r:id="rId12"/>
    <p:sldId id="425" r:id="rId13"/>
    <p:sldId id="424" r:id="rId14"/>
    <p:sldId id="422"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xel Iniesta" initials="AI" lastIdx="5" clrIdx="0">
    <p:extLst>
      <p:ext uri="{19B8F6BF-5375-455C-9EA6-DF929625EA0E}">
        <p15:presenceInfo xmlns:p15="http://schemas.microsoft.com/office/powerpoint/2012/main" userId="S::axel.iniesta@globalalumni.org::a8388178-0763-4106-8b45-db66a00244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000FF"/>
    <a:srgbClr val="FFFFFF"/>
    <a:srgbClr val="00FF00"/>
    <a:srgbClr val="FF00FF"/>
    <a:srgbClr val="FFFF00"/>
    <a:srgbClr val="00FFFF"/>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7" autoAdjust="0"/>
    <p:restoredTop sz="94674"/>
  </p:normalViewPr>
  <p:slideViewPr>
    <p:cSldViewPr snapToGrid="0">
      <p:cViewPr varScale="1">
        <p:scale>
          <a:sx n="177" d="100"/>
          <a:sy n="177" d="100"/>
        </p:scale>
        <p:origin x="200" y="600"/>
      </p:cViewPr>
      <p:guideLst>
        <p:guide orient="horz" pos="1656"/>
        <p:guide pos="51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ncox/Downloads/2012-2022.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Number of Trips Over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'2012-2022'!$B$1</c:f>
              <c:strCache>
                <c:ptCount val="1"/>
                <c:pt idx="0">
                  <c:v>num_trips</c:v>
                </c:pt>
              </c:strCache>
            </c:strRef>
          </c:tx>
          <c:spPr>
            <a:solidFill>
              <a:schemeClr val="accent1"/>
            </a:solidFill>
            <a:ln>
              <a:noFill/>
            </a:ln>
            <a:effectLst/>
          </c:spPr>
          <c:invertIfNegative val="0"/>
          <c:trendline>
            <c:spPr>
              <a:ln w="44450" cap="rnd">
                <a:solidFill>
                  <a:schemeClr val="bg2">
                    <a:lumMod val="25000"/>
                  </a:schemeClr>
                </a:solidFill>
                <a:prstDash val="sysDot"/>
              </a:ln>
              <a:effectLst/>
            </c:spPr>
            <c:trendlineType val="linear"/>
            <c:dispRSqr val="1"/>
            <c:dispEq val="1"/>
            <c:trendlineLbl>
              <c:layout>
                <c:manualLayout>
                  <c:x val="2.5748957850856877E-3"/>
                  <c:y val="-0.7870424499520585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-121682x + 2E+07</a:t>
                    </a:r>
                    <a:br>
                      <a:rPr lang="en-US" sz="1100" b="1" baseline="0" dirty="0"/>
                    </a:br>
                    <a:r>
                      <a:rPr lang="en-US" sz="1100" b="1" baseline="0" dirty="0"/>
                      <a:t>R² = 0.9006</a:t>
                    </a:r>
                    <a:endParaRPr lang="en-US" sz="1100" b="1" dirty="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trendline>
            <c:spPr>
              <a:ln w="19050" cap="rnd">
                <a:solidFill>
                  <a:schemeClr val="bg1">
                    <a:lumMod val="50000"/>
                  </a:schemeClr>
                </a:solidFill>
                <a:prstDash val="sysDot"/>
              </a:ln>
              <a:effectLst/>
            </c:spPr>
            <c:trendlineType val="movingAvg"/>
            <c:period val="6"/>
            <c:dispRSqr val="0"/>
            <c:dispEq val="0"/>
          </c:trendline>
          <c:cat>
            <c:strRef>
              <c:f>'2012-2022'!$A$2:$A$121</c:f>
              <c:strCache>
                <c:ptCount val="120"/>
                <c:pt idx="0">
                  <c:v>2012-11</c:v>
                </c:pt>
                <c:pt idx="1">
                  <c:v>2012-12</c:v>
                </c:pt>
                <c:pt idx="2">
                  <c:v>2013-01</c:v>
                </c:pt>
                <c:pt idx="3">
                  <c:v>2013-02</c:v>
                </c:pt>
                <c:pt idx="4">
                  <c:v>2013-03</c:v>
                </c:pt>
                <c:pt idx="5">
                  <c:v>2013-04</c:v>
                </c:pt>
                <c:pt idx="6">
                  <c:v>2013-05</c:v>
                </c:pt>
                <c:pt idx="7">
                  <c:v>2013-06</c:v>
                </c:pt>
                <c:pt idx="8">
                  <c:v>2013-07</c:v>
                </c:pt>
                <c:pt idx="9">
                  <c:v>2013-08</c:v>
                </c:pt>
                <c:pt idx="10">
                  <c:v>2013-09</c:v>
                </c:pt>
                <c:pt idx="11">
                  <c:v>2013-10</c:v>
                </c:pt>
                <c:pt idx="12">
                  <c:v>2013-11</c:v>
                </c:pt>
                <c:pt idx="13">
                  <c:v>2013-12</c:v>
                </c:pt>
                <c:pt idx="14">
                  <c:v>2014-01</c:v>
                </c:pt>
                <c:pt idx="15">
                  <c:v>2014-02</c:v>
                </c:pt>
                <c:pt idx="16">
                  <c:v>2014-03</c:v>
                </c:pt>
                <c:pt idx="17">
                  <c:v>2014-04</c:v>
                </c:pt>
                <c:pt idx="18">
                  <c:v>2014-05</c:v>
                </c:pt>
                <c:pt idx="19">
                  <c:v>2014-06</c:v>
                </c:pt>
                <c:pt idx="20">
                  <c:v>2014-07</c:v>
                </c:pt>
                <c:pt idx="21">
                  <c:v>2014-08</c:v>
                </c:pt>
                <c:pt idx="22">
                  <c:v>2014-09</c:v>
                </c:pt>
                <c:pt idx="23">
                  <c:v>2014-10</c:v>
                </c:pt>
                <c:pt idx="24">
                  <c:v>2014-11</c:v>
                </c:pt>
                <c:pt idx="25">
                  <c:v>2014-12</c:v>
                </c:pt>
                <c:pt idx="26">
                  <c:v>2015-01</c:v>
                </c:pt>
                <c:pt idx="27">
                  <c:v>2015-02</c:v>
                </c:pt>
                <c:pt idx="28">
                  <c:v>2015-03</c:v>
                </c:pt>
                <c:pt idx="29">
                  <c:v>2015-04</c:v>
                </c:pt>
                <c:pt idx="30">
                  <c:v>2015-05</c:v>
                </c:pt>
                <c:pt idx="31">
                  <c:v>2015-06</c:v>
                </c:pt>
                <c:pt idx="32">
                  <c:v>2015-07</c:v>
                </c:pt>
                <c:pt idx="33">
                  <c:v>2015-08</c:v>
                </c:pt>
                <c:pt idx="34">
                  <c:v>2015-09</c:v>
                </c:pt>
                <c:pt idx="35">
                  <c:v>2015-10</c:v>
                </c:pt>
                <c:pt idx="36">
                  <c:v>2015-11</c:v>
                </c:pt>
                <c:pt idx="37">
                  <c:v>2015-12</c:v>
                </c:pt>
                <c:pt idx="38">
                  <c:v>2016-01</c:v>
                </c:pt>
                <c:pt idx="39">
                  <c:v>2016-02</c:v>
                </c:pt>
                <c:pt idx="40">
                  <c:v>2016-03</c:v>
                </c:pt>
                <c:pt idx="41">
                  <c:v>2016-04</c:v>
                </c:pt>
                <c:pt idx="42">
                  <c:v>2016-05</c:v>
                </c:pt>
                <c:pt idx="43">
                  <c:v>2016-06</c:v>
                </c:pt>
                <c:pt idx="44">
                  <c:v>2016-07</c:v>
                </c:pt>
                <c:pt idx="45">
                  <c:v>2016-08</c:v>
                </c:pt>
                <c:pt idx="46">
                  <c:v>2016-09</c:v>
                </c:pt>
                <c:pt idx="47">
                  <c:v>2016-10</c:v>
                </c:pt>
                <c:pt idx="48">
                  <c:v>2016-11</c:v>
                </c:pt>
                <c:pt idx="49">
                  <c:v>2016-12</c:v>
                </c:pt>
                <c:pt idx="50">
                  <c:v>2017-01</c:v>
                </c:pt>
                <c:pt idx="51">
                  <c:v>2017-02</c:v>
                </c:pt>
                <c:pt idx="52">
                  <c:v>2017-03</c:v>
                </c:pt>
                <c:pt idx="53">
                  <c:v>2017-04</c:v>
                </c:pt>
                <c:pt idx="54">
                  <c:v>2017-05</c:v>
                </c:pt>
                <c:pt idx="55">
                  <c:v>2017-06</c:v>
                </c:pt>
                <c:pt idx="56">
                  <c:v>2017-07</c:v>
                </c:pt>
                <c:pt idx="57">
                  <c:v>2017-08</c:v>
                </c:pt>
                <c:pt idx="58">
                  <c:v>2017-09</c:v>
                </c:pt>
                <c:pt idx="59">
                  <c:v>2017-10</c:v>
                </c:pt>
                <c:pt idx="60">
                  <c:v>2017-11</c:v>
                </c:pt>
                <c:pt idx="61">
                  <c:v>2017-12</c:v>
                </c:pt>
                <c:pt idx="62">
                  <c:v>2018-01</c:v>
                </c:pt>
                <c:pt idx="63">
                  <c:v>2018-02</c:v>
                </c:pt>
                <c:pt idx="64">
                  <c:v>2018-03</c:v>
                </c:pt>
                <c:pt idx="65">
                  <c:v>2018-04</c:v>
                </c:pt>
                <c:pt idx="66">
                  <c:v>2018-05</c:v>
                </c:pt>
                <c:pt idx="67">
                  <c:v>2018-06</c:v>
                </c:pt>
                <c:pt idx="68">
                  <c:v>2018-07</c:v>
                </c:pt>
                <c:pt idx="69">
                  <c:v>2018-08</c:v>
                </c:pt>
                <c:pt idx="70">
                  <c:v>2018-09</c:v>
                </c:pt>
                <c:pt idx="71">
                  <c:v>2018-10</c:v>
                </c:pt>
                <c:pt idx="72">
                  <c:v>2018-11</c:v>
                </c:pt>
                <c:pt idx="73">
                  <c:v>2018-12</c:v>
                </c:pt>
                <c:pt idx="74">
                  <c:v>2019-01</c:v>
                </c:pt>
                <c:pt idx="75">
                  <c:v>2019-02</c:v>
                </c:pt>
                <c:pt idx="76">
                  <c:v>2019-03</c:v>
                </c:pt>
                <c:pt idx="77">
                  <c:v>2019-04</c:v>
                </c:pt>
                <c:pt idx="78">
                  <c:v>2019-05</c:v>
                </c:pt>
                <c:pt idx="79">
                  <c:v>2019-06</c:v>
                </c:pt>
                <c:pt idx="80">
                  <c:v>2019-07</c:v>
                </c:pt>
                <c:pt idx="81">
                  <c:v>2019-08</c:v>
                </c:pt>
                <c:pt idx="82">
                  <c:v>2019-09</c:v>
                </c:pt>
                <c:pt idx="83">
                  <c:v>2019-10</c:v>
                </c:pt>
                <c:pt idx="84">
                  <c:v>2019-11</c:v>
                </c:pt>
                <c:pt idx="85">
                  <c:v>2019-12</c:v>
                </c:pt>
                <c:pt idx="86">
                  <c:v>2020-01</c:v>
                </c:pt>
                <c:pt idx="87">
                  <c:v>2020-02</c:v>
                </c:pt>
                <c:pt idx="88">
                  <c:v>2020-03</c:v>
                </c:pt>
                <c:pt idx="89">
                  <c:v>2020-04</c:v>
                </c:pt>
                <c:pt idx="90">
                  <c:v>2020-05</c:v>
                </c:pt>
                <c:pt idx="91">
                  <c:v>2020-06</c:v>
                </c:pt>
                <c:pt idx="92">
                  <c:v>2020-07</c:v>
                </c:pt>
                <c:pt idx="93">
                  <c:v>2020-08</c:v>
                </c:pt>
                <c:pt idx="94">
                  <c:v>2020-09</c:v>
                </c:pt>
                <c:pt idx="95">
                  <c:v>2020-10</c:v>
                </c:pt>
                <c:pt idx="96">
                  <c:v>2020-11</c:v>
                </c:pt>
                <c:pt idx="97">
                  <c:v>2020-12</c:v>
                </c:pt>
                <c:pt idx="98">
                  <c:v>2021-01</c:v>
                </c:pt>
                <c:pt idx="99">
                  <c:v>2021-02</c:v>
                </c:pt>
                <c:pt idx="100">
                  <c:v>2021-03</c:v>
                </c:pt>
                <c:pt idx="101">
                  <c:v>2021-04</c:v>
                </c:pt>
                <c:pt idx="102">
                  <c:v>2021-05</c:v>
                </c:pt>
                <c:pt idx="103">
                  <c:v>2021-06</c:v>
                </c:pt>
                <c:pt idx="104">
                  <c:v>2021-07</c:v>
                </c:pt>
                <c:pt idx="105">
                  <c:v>2021-08</c:v>
                </c:pt>
                <c:pt idx="106">
                  <c:v>2021-09</c:v>
                </c:pt>
                <c:pt idx="107">
                  <c:v>2021-10</c:v>
                </c:pt>
                <c:pt idx="108">
                  <c:v>2021-11</c:v>
                </c:pt>
                <c:pt idx="109">
                  <c:v>2021-12</c:v>
                </c:pt>
                <c:pt idx="110">
                  <c:v>2022-01</c:v>
                </c:pt>
                <c:pt idx="111">
                  <c:v>2022-02</c:v>
                </c:pt>
                <c:pt idx="112">
                  <c:v>2022-03</c:v>
                </c:pt>
                <c:pt idx="113">
                  <c:v>2022-04</c:v>
                </c:pt>
                <c:pt idx="114">
                  <c:v>2022-05</c:v>
                </c:pt>
                <c:pt idx="115">
                  <c:v>2022-06</c:v>
                </c:pt>
                <c:pt idx="116">
                  <c:v>2022-07</c:v>
                </c:pt>
                <c:pt idx="117">
                  <c:v>2022-08</c:v>
                </c:pt>
                <c:pt idx="118">
                  <c:v>2022-09</c:v>
                </c:pt>
                <c:pt idx="119">
                  <c:v>2022-10</c:v>
                </c:pt>
              </c:strCache>
            </c:strRef>
          </c:cat>
          <c:val>
            <c:numRef>
              <c:f>'2012-2022'!$B$2:$B$121</c:f>
              <c:numCache>
                <c:formatCode>General</c:formatCode>
                <c:ptCount val="120"/>
                <c:pt idx="0">
                  <c:v>13776030</c:v>
                </c:pt>
                <c:pt idx="1">
                  <c:v>14696610</c:v>
                </c:pt>
                <c:pt idx="2">
                  <c:v>14776617</c:v>
                </c:pt>
                <c:pt idx="3">
                  <c:v>13990176</c:v>
                </c:pt>
                <c:pt idx="4">
                  <c:v>15749228</c:v>
                </c:pt>
                <c:pt idx="5">
                  <c:v>14652628</c:v>
                </c:pt>
                <c:pt idx="6">
                  <c:v>15285052</c:v>
                </c:pt>
                <c:pt idx="7">
                  <c:v>14385456</c:v>
                </c:pt>
                <c:pt idx="8">
                  <c:v>13823840</c:v>
                </c:pt>
                <c:pt idx="9">
                  <c:v>11681525</c:v>
                </c:pt>
                <c:pt idx="10">
                  <c:v>14107693</c:v>
                </c:pt>
                <c:pt idx="11">
                  <c:v>15004556</c:v>
                </c:pt>
                <c:pt idx="12">
                  <c:v>14388451</c:v>
                </c:pt>
                <c:pt idx="13">
                  <c:v>13971118</c:v>
                </c:pt>
                <c:pt idx="14">
                  <c:v>13782517</c:v>
                </c:pt>
                <c:pt idx="15">
                  <c:v>13063794</c:v>
                </c:pt>
                <c:pt idx="16">
                  <c:v>15428134</c:v>
                </c:pt>
                <c:pt idx="17">
                  <c:v>14618759</c:v>
                </c:pt>
                <c:pt idx="18">
                  <c:v>14774048</c:v>
                </c:pt>
                <c:pt idx="19">
                  <c:v>13813079</c:v>
                </c:pt>
                <c:pt idx="20">
                  <c:v>13104273</c:v>
                </c:pt>
                <c:pt idx="21">
                  <c:v>12698743</c:v>
                </c:pt>
                <c:pt idx="22">
                  <c:v>13424350</c:v>
                </c:pt>
                <c:pt idx="23">
                  <c:v>14317774</c:v>
                </c:pt>
                <c:pt idx="24">
                  <c:v>13309991</c:v>
                </c:pt>
                <c:pt idx="25">
                  <c:v>13112117</c:v>
                </c:pt>
                <c:pt idx="26">
                  <c:v>12741035</c:v>
                </c:pt>
                <c:pt idx="27">
                  <c:v>12442394</c:v>
                </c:pt>
                <c:pt idx="28">
                  <c:v>13342951</c:v>
                </c:pt>
                <c:pt idx="29">
                  <c:v>13063758</c:v>
                </c:pt>
                <c:pt idx="30">
                  <c:v>13157677</c:v>
                </c:pt>
                <c:pt idx="31">
                  <c:v>12324936</c:v>
                </c:pt>
                <c:pt idx="32">
                  <c:v>11559666</c:v>
                </c:pt>
                <c:pt idx="33">
                  <c:v>11123123</c:v>
                </c:pt>
                <c:pt idx="34">
                  <c:v>11218122</c:v>
                </c:pt>
                <c:pt idx="35">
                  <c:v>12307333</c:v>
                </c:pt>
                <c:pt idx="36">
                  <c:v>11305241</c:v>
                </c:pt>
                <c:pt idx="37">
                  <c:v>11452996</c:v>
                </c:pt>
                <c:pt idx="38">
                  <c:v>10905067</c:v>
                </c:pt>
                <c:pt idx="39">
                  <c:v>11375412</c:v>
                </c:pt>
                <c:pt idx="40">
                  <c:v>12203824</c:v>
                </c:pt>
                <c:pt idx="41">
                  <c:v>11927996</c:v>
                </c:pt>
                <c:pt idx="42">
                  <c:v>11832049</c:v>
                </c:pt>
                <c:pt idx="43">
                  <c:v>11131645</c:v>
                </c:pt>
                <c:pt idx="44">
                  <c:v>10294080</c:v>
                </c:pt>
                <c:pt idx="45">
                  <c:v>9942263</c:v>
                </c:pt>
                <c:pt idx="46">
                  <c:v>10116018</c:v>
                </c:pt>
                <c:pt idx="47">
                  <c:v>10854626</c:v>
                </c:pt>
                <c:pt idx="48">
                  <c:v>10102128</c:v>
                </c:pt>
                <c:pt idx="49">
                  <c:v>10446697</c:v>
                </c:pt>
                <c:pt idx="50">
                  <c:v>9710822</c:v>
                </c:pt>
                <c:pt idx="51">
                  <c:v>9169775</c:v>
                </c:pt>
                <c:pt idx="52">
                  <c:v>10295441</c:v>
                </c:pt>
                <c:pt idx="53">
                  <c:v>10047135</c:v>
                </c:pt>
                <c:pt idx="54">
                  <c:v>10102127</c:v>
                </c:pt>
                <c:pt idx="55">
                  <c:v>9656993</c:v>
                </c:pt>
                <c:pt idx="56">
                  <c:v>8588486</c:v>
                </c:pt>
                <c:pt idx="57">
                  <c:v>8422197</c:v>
                </c:pt>
                <c:pt idx="58">
                  <c:v>8945537</c:v>
                </c:pt>
                <c:pt idx="59">
                  <c:v>9768597</c:v>
                </c:pt>
                <c:pt idx="60">
                  <c:v>9284777</c:v>
                </c:pt>
                <c:pt idx="61">
                  <c:v>9508499</c:v>
                </c:pt>
                <c:pt idx="62">
                  <c:v>8760933</c:v>
                </c:pt>
                <c:pt idx="63">
                  <c:v>8493204</c:v>
                </c:pt>
                <c:pt idx="64">
                  <c:v>9430363</c:v>
                </c:pt>
                <c:pt idx="65">
                  <c:v>9305996</c:v>
                </c:pt>
                <c:pt idx="66">
                  <c:v>9224820</c:v>
                </c:pt>
                <c:pt idx="67">
                  <c:v>8714545</c:v>
                </c:pt>
                <c:pt idx="68">
                  <c:v>7850980</c:v>
                </c:pt>
                <c:pt idx="69">
                  <c:v>7854947</c:v>
                </c:pt>
                <c:pt idx="70">
                  <c:v>8048894</c:v>
                </c:pt>
                <c:pt idx="71">
                  <c:v>8834553</c:v>
                </c:pt>
                <c:pt idx="72">
                  <c:v>8156034</c:v>
                </c:pt>
                <c:pt idx="73">
                  <c:v>8195255</c:v>
                </c:pt>
                <c:pt idx="74">
                  <c:v>7696473</c:v>
                </c:pt>
                <c:pt idx="75">
                  <c:v>7049209</c:v>
                </c:pt>
                <c:pt idx="76">
                  <c:v>7866420</c:v>
                </c:pt>
                <c:pt idx="77">
                  <c:v>7475969</c:v>
                </c:pt>
                <c:pt idx="78">
                  <c:v>7598549</c:v>
                </c:pt>
                <c:pt idx="79">
                  <c:v>6971350</c:v>
                </c:pt>
                <c:pt idx="80">
                  <c:v>6310376</c:v>
                </c:pt>
                <c:pt idx="81">
                  <c:v>6073089</c:v>
                </c:pt>
                <c:pt idx="82">
                  <c:v>6567633</c:v>
                </c:pt>
                <c:pt idx="83">
                  <c:v>7214110</c:v>
                </c:pt>
                <c:pt idx="84">
                  <c:v>6877817</c:v>
                </c:pt>
                <c:pt idx="85">
                  <c:v>6896314</c:v>
                </c:pt>
                <c:pt idx="86">
                  <c:v>6405286</c:v>
                </c:pt>
                <c:pt idx="87">
                  <c:v>6299580</c:v>
                </c:pt>
                <c:pt idx="88">
                  <c:v>3007389</c:v>
                </c:pt>
                <c:pt idx="89">
                  <c:v>238002</c:v>
                </c:pt>
                <c:pt idx="90">
                  <c:v>348447</c:v>
                </c:pt>
                <c:pt idx="91">
                  <c:v>549831</c:v>
                </c:pt>
                <c:pt idx="92">
                  <c:v>800437</c:v>
                </c:pt>
                <c:pt idx="93">
                  <c:v>1007286</c:v>
                </c:pt>
                <c:pt idx="94">
                  <c:v>1340897</c:v>
                </c:pt>
                <c:pt idx="95">
                  <c:v>1681267</c:v>
                </c:pt>
                <c:pt idx="96">
                  <c:v>1508915</c:v>
                </c:pt>
                <c:pt idx="97">
                  <c:v>1461929</c:v>
                </c:pt>
                <c:pt idx="98">
                  <c:v>1369764</c:v>
                </c:pt>
                <c:pt idx="99">
                  <c:v>1371696</c:v>
                </c:pt>
                <c:pt idx="100">
                  <c:v>1925130</c:v>
                </c:pt>
                <c:pt idx="101">
                  <c:v>2171218</c:v>
                </c:pt>
                <c:pt idx="102">
                  <c:v>2507077</c:v>
                </c:pt>
                <c:pt idx="103">
                  <c:v>2834205</c:v>
                </c:pt>
                <c:pt idx="104">
                  <c:v>2822113</c:v>
                </c:pt>
                <c:pt idx="105">
                  <c:v>2788300</c:v>
                </c:pt>
                <c:pt idx="106">
                  <c:v>2963779</c:v>
                </c:pt>
                <c:pt idx="107">
                  <c:v>3463485</c:v>
                </c:pt>
                <c:pt idx="108">
                  <c:v>3472897</c:v>
                </c:pt>
                <c:pt idx="109">
                  <c:v>3214319</c:v>
                </c:pt>
                <c:pt idx="110">
                  <c:v>2463936</c:v>
                </c:pt>
                <c:pt idx="111">
                  <c:v>2979429</c:v>
                </c:pt>
                <c:pt idx="112">
                  <c:v>3627891</c:v>
                </c:pt>
                <c:pt idx="113">
                  <c:v>3599902</c:v>
                </c:pt>
                <c:pt idx="114">
                  <c:v>3588292</c:v>
                </c:pt>
                <c:pt idx="115">
                  <c:v>3557692</c:v>
                </c:pt>
                <c:pt idx="116">
                  <c:v>3174363</c:v>
                </c:pt>
                <c:pt idx="117">
                  <c:v>3152694</c:v>
                </c:pt>
                <c:pt idx="118">
                  <c:v>3183784</c:v>
                </c:pt>
                <c:pt idx="119">
                  <c:v>3573874</c:v>
                </c:pt>
              </c:numCache>
            </c:numRef>
          </c:val>
          <c:extLst>
            <c:ext xmlns:c16="http://schemas.microsoft.com/office/drawing/2014/chart" uri="{C3380CC4-5D6E-409C-BE32-E72D297353CC}">
              <c16:uniqueId val="{00000002-CDDF-C746-A60F-0F604187AEF5}"/>
            </c:ext>
          </c:extLst>
        </c:ser>
        <c:dLbls>
          <c:showLegendKey val="0"/>
          <c:showVal val="0"/>
          <c:showCatName val="0"/>
          <c:showSerName val="0"/>
          <c:showPercent val="0"/>
          <c:showBubbleSize val="0"/>
        </c:dLbls>
        <c:gapWidth val="219"/>
        <c:overlap val="-27"/>
        <c:axId val="1642940447"/>
        <c:axId val="1263612479"/>
      </c:barChart>
      <c:catAx>
        <c:axId val="1642940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3612479"/>
        <c:crosses val="autoZero"/>
        <c:auto val="1"/>
        <c:lblAlgn val="ctr"/>
        <c:lblOffset val="100"/>
        <c:noMultiLvlLbl val="0"/>
      </c:catAx>
      <c:valAx>
        <c:axId val="12636124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9404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3/4/23</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noProof="0"/>
          </a:p>
        </p:txBody>
      </p:sp>
      <p:sp>
        <p:nvSpPr>
          <p:cNvPr id="4" name="Marcador de número de diapositiva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89883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hasCustomPrompt="1"/>
          </p:nvPr>
        </p:nvSpPr>
        <p:spPr>
          <a:xfrm>
            <a:off x="8178784" y="0"/>
            <a:ext cx="4013215" cy="6007381"/>
          </a:xfrm>
        </p:spPr>
        <p:txBody>
          <a:bodyPr/>
          <a:lstStyle>
            <a:lvl1pPr>
              <a:defRPr/>
            </a:lvl1pPr>
          </a:lstStyle>
          <a:p>
            <a:r>
              <a:rPr lang="es-ES" err="1"/>
              <a:t>Image</a:t>
            </a:r>
            <a:endParaRPr lang="en-US"/>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69957"/>
      </p:ext>
    </p:extLst>
  </p:cSld>
  <p:clrMapOvr>
    <a:masterClrMapping/>
  </p:clrMapOvr>
  <p:extLst>
    <p:ext uri="{DCECCB84-F9BA-43D5-87BE-67443E8EF086}">
      <p15:sldGuideLst xmlns:p15="http://schemas.microsoft.com/office/powerpoint/2012/main">
        <p15:guide id="1" pos="600">
          <p15:clr>
            <a:srgbClr val="FBAE40"/>
          </p15:clr>
        </p15:guide>
        <p15:guide id="2" pos="4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BC648-FB01-BC49-93F4-D8AFA757DA27}"/>
              </a:ext>
            </a:extLst>
          </p:cNvPr>
          <p:cNvSpPr>
            <a:spLocks noGrp="1"/>
          </p:cNvSpPr>
          <p:nvPr>
            <p:ph type="dt" sz="half" idx="10"/>
          </p:nvPr>
        </p:nvSpPr>
        <p:spPr/>
        <p:txBody>
          <a:bodyPr/>
          <a:lstStyle/>
          <a:p>
            <a:fld id="{E5782793-FEEE-BB4A-8A2A-17DA7BD8994F}" type="datetimeFigureOut">
              <a:rPr lang="en-US" smtClean="0"/>
              <a:t>3/4/23</a:t>
            </a:fld>
            <a:endParaRPr lang="en-US"/>
          </a:p>
        </p:txBody>
      </p:sp>
      <p:sp>
        <p:nvSpPr>
          <p:cNvPr id="3" name="Footer Placeholder 2">
            <a:extLst>
              <a:ext uri="{FF2B5EF4-FFF2-40B4-BE49-F238E27FC236}">
                <a16:creationId xmlns:a16="http://schemas.microsoft.com/office/drawing/2014/main" id="{87DF9E3F-D998-6245-AF3B-1D8BD969A5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9E78E-CE92-3544-B120-BBBC9D8173CF}"/>
              </a:ext>
            </a:extLst>
          </p:cNvPr>
          <p:cNvSpPr>
            <a:spLocks noGrp="1"/>
          </p:cNvSpPr>
          <p:nvPr>
            <p:ph type="sldNum" sz="quarter" idx="12"/>
          </p:nvPr>
        </p:nvSpPr>
        <p:spPr/>
        <p:txBody>
          <a:bodyPr/>
          <a:lstStyle/>
          <a:p>
            <a:fld id="{A0086FC1-ECD5-404A-8674-A027EA6C7D1F}" type="slidenum">
              <a:rPr lang="en-US" smtClean="0"/>
              <a:t>‹#›</a:t>
            </a:fld>
            <a:endParaRPr lang="en-US"/>
          </a:p>
        </p:txBody>
      </p:sp>
    </p:spTree>
    <p:extLst>
      <p:ext uri="{BB962C8B-B14F-4D97-AF65-F5344CB8AC3E}">
        <p14:creationId xmlns:p14="http://schemas.microsoft.com/office/powerpoint/2010/main" val="82743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a:t>Section Title</a:t>
            </a:r>
            <a:br>
              <a:rPr lang="en-US"/>
            </a:br>
            <a:r>
              <a:rPr lang="en-US"/>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7"/>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8" r:id="rId4"/>
    <p:sldLayoutId id="2147483660" r:id="rId5"/>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919515"/>
            <a:ext cx="6066244" cy="2387600"/>
          </a:xfrm>
          <a:prstGeom prst="rect">
            <a:avLst/>
          </a:prstGeom>
        </p:spPr>
        <p:txBody>
          <a:bodyPr lIns="91440" tIns="45720" rIns="91440" bIns="45720" anchor="b">
            <a:normAutofit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r>
              <a:rPr lang="en-US" sz="4000" dirty="0">
                <a:latin typeface="Calibri" panose="020F0502020204030204" pitchFamily="34" charset="0"/>
                <a:cs typeface="Calibri" panose="020F0502020204030204" pitchFamily="34" charset="0"/>
              </a:rPr>
              <a:t>MSCA 31013 </a:t>
            </a:r>
          </a:p>
          <a:p>
            <a:pPr algn="l"/>
            <a:r>
              <a:rPr lang="en-US" sz="4000" dirty="0">
                <a:latin typeface="Calibri" panose="020F0502020204030204" pitchFamily="34" charset="0"/>
                <a:cs typeface="Calibri" panose="020F0502020204030204" pitchFamily="34" charset="0"/>
              </a:rPr>
              <a:t>Big Data Platforms</a:t>
            </a:r>
          </a:p>
          <a:p>
            <a:pPr algn="l"/>
            <a:endParaRPr lang="en-US" sz="4000" dirty="0">
              <a:latin typeface="Calibri" panose="020F0502020204030204" pitchFamily="34" charset="0"/>
              <a:cs typeface="Calibri" panose="020F0502020204030204" pitchFamily="34" charset="0"/>
            </a:endParaRPr>
          </a:p>
          <a:p>
            <a:pPr algn="l"/>
            <a:r>
              <a:rPr lang="en-US" sz="3200" b="0" i="1" dirty="0">
                <a:latin typeface="Calibri" panose="020F0502020204030204" pitchFamily="34" charset="0"/>
                <a:cs typeface="Calibri" panose="020F0502020204030204" pitchFamily="34" charset="0"/>
              </a:rPr>
              <a:t>TLC Trip Record Data Yellow Taxi</a:t>
            </a: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11505" y="4189743"/>
            <a:ext cx="6574924" cy="1207871"/>
          </a:xfrm>
          <a:prstGeom prst="rect">
            <a:avLst/>
          </a:prstGeom>
        </p:spPr>
        <p:txBody>
          <a:bodyPr lIns="91440" tIns="45720" rIns="91440" bIns="45720" anchor="t"/>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1800" b="1" dirty="0">
                <a:latin typeface="Calibri"/>
                <a:cs typeface="Calibri"/>
              </a:rPr>
              <a:t>Benjamin Cox, </a:t>
            </a:r>
            <a:r>
              <a:rPr lang="en-US" sz="1800" b="1" dirty="0" err="1">
                <a:latin typeface="Calibri"/>
                <a:cs typeface="Calibri"/>
              </a:rPr>
              <a:t>Dharmi</a:t>
            </a:r>
            <a:r>
              <a:rPr lang="en-US" sz="1800" b="1" dirty="0">
                <a:latin typeface="Calibri"/>
                <a:cs typeface="Calibri"/>
              </a:rPr>
              <a:t> Gala, Naman Mehta </a:t>
            </a:r>
          </a:p>
        </p:txBody>
      </p:sp>
      <p:pic>
        <p:nvPicPr>
          <p:cNvPr id="5" name="Picture 4">
            <a:extLst>
              <a:ext uri="{FF2B5EF4-FFF2-40B4-BE49-F238E27FC236}">
                <a16:creationId xmlns:a16="http://schemas.microsoft.com/office/drawing/2014/main" id="{A641A96F-485E-C2F0-7F70-BCD92877C400}"/>
              </a:ext>
            </a:extLst>
          </p:cNvPr>
          <p:cNvPicPr>
            <a:picLocks noChangeAspect="1"/>
          </p:cNvPicPr>
          <p:nvPr/>
        </p:nvPicPr>
        <p:blipFill rotWithShape="1">
          <a:blip r:embed="rId3">
            <a:duotone>
              <a:prstClr val="black"/>
              <a:schemeClr val="bg2">
                <a:tint val="45000"/>
                <a:satMod val="400000"/>
              </a:schemeClr>
            </a:duotone>
          </a:blip>
          <a:srcRect l="19373" r="16962"/>
          <a:stretch/>
        </p:blipFill>
        <p:spPr>
          <a:xfrm>
            <a:off x="6851328" y="0"/>
            <a:ext cx="5340672" cy="6042991"/>
          </a:xfrm>
          <a:prstGeom prst="rect">
            <a:avLst/>
          </a:prstGeom>
        </p:spPr>
      </p:pic>
    </p:spTree>
    <p:extLst>
      <p:ext uri="{BB962C8B-B14F-4D97-AF65-F5344CB8AC3E}">
        <p14:creationId xmlns:p14="http://schemas.microsoft.com/office/powerpoint/2010/main" val="143088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697586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Project Overview</a:t>
            </a:r>
          </a:p>
        </p:txBody>
      </p:sp>
      <p:pic>
        <p:nvPicPr>
          <p:cNvPr id="5" name="Picture 4">
            <a:extLst>
              <a:ext uri="{FF2B5EF4-FFF2-40B4-BE49-F238E27FC236}">
                <a16:creationId xmlns:a16="http://schemas.microsoft.com/office/drawing/2014/main" id="{5FF5D67A-9D4C-0690-45A2-4CCA1D898CB1}"/>
              </a:ext>
            </a:extLst>
          </p:cNvPr>
          <p:cNvPicPr>
            <a:picLocks noChangeAspect="1" noChangeArrowheads="1"/>
          </p:cNvPicPr>
          <p:nvPr/>
        </p:nvPicPr>
        <p:blipFill>
          <a:blip r:embed="rId2">
            <a:grayscl/>
          </a:blip>
          <a:srcRect l="12251" r="12251"/>
          <a:stretch/>
        </p:blipFill>
        <p:spPr bwMode="auto">
          <a:xfrm>
            <a:off x="4172666" y="668413"/>
            <a:ext cx="8073389" cy="5387215"/>
          </a:xfrm>
          <a:custGeom>
            <a:avLst/>
            <a:gdLst>
              <a:gd name="connsiteX0" fmla="*/ 8073389 w 8073389"/>
              <a:gd name="connsiteY0" fmla="*/ 0 h 5387215"/>
              <a:gd name="connsiteX1" fmla="*/ 8071493 w 8073389"/>
              <a:gd name="connsiteY1" fmla="*/ 5387215 h 5387215"/>
              <a:gd name="connsiteX2" fmla="*/ 0 w 8073389"/>
              <a:gd name="connsiteY2" fmla="*/ 5374890 h 5387215"/>
              <a:gd name="connsiteX3" fmla="*/ 8073389 w 8073389"/>
              <a:gd name="connsiteY3" fmla="*/ 0 h 5387215"/>
            </a:gdLst>
            <a:ahLst/>
            <a:cxnLst>
              <a:cxn ang="0">
                <a:pos x="connsiteX0" y="connsiteY0"/>
              </a:cxn>
              <a:cxn ang="0">
                <a:pos x="connsiteX1" y="connsiteY1"/>
              </a:cxn>
              <a:cxn ang="0">
                <a:pos x="connsiteX2" y="connsiteY2"/>
              </a:cxn>
              <a:cxn ang="0">
                <a:pos x="connsiteX3" y="connsiteY3"/>
              </a:cxn>
            </a:cxnLst>
            <a:rect l="l" t="t" r="r" b="b"/>
            <a:pathLst>
              <a:path w="8073389" h="5387215">
                <a:moveTo>
                  <a:pt x="8073389" y="0"/>
                </a:moveTo>
                <a:lnTo>
                  <a:pt x="8071493" y="5387215"/>
                </a:lnTo>
                <a:lnTo>
                  <a:pt x="0" y="5374890"/>
                </a:lnTo>
                <a:cubicBezTo>
                  <a:pt x="2642388" y="3620713"/>
                  <a:pt x="5431001" y="1754177"/>
                  <a:pt x="8073389" y="0"/>
                </a:cubicBezTo>
                <a:close/>
              </a:path>
            </a:pathLst>
          </a:cu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D9545598-EF9E-E734-BF85-BACEC3173FB8}"/>
              </a:ext>
            </a:extLst>
          </p:cNvPr>
          <p:cNvSpPr/>
          <p:nvPr/>
        </p:nvSpPr>
        <p:spPr>
          <a:xfrm rot="3385283">
            <a:off x="7386077" y="482280"/>
            <a:ext cx="4487189" cy="9698912"/>
          </a:xfrm>
          <a:custGeom>
            <a:avLst/>
            <a:gdLst>
              <a:gd name="connsiteX0" fmla="*/ 0 w 4384362"/>
              <a:gd name="connsiteY0" fmla="*/ 0 h 9514945"/>
              <a:gd name="connsiteX1" fmla="*/ 4384362 w 4384362"/>
              <a:gd name="connsiteY1" fmla="*/ 2910605 h 9514945"/>
              <a:gd name="connsiteX2" fmla="*/ 0 w 4384362"/>
              <a:gd name="connsiteY2" fmla="*/ 9514945 h 9514945"/>
              <a:gd name="connsiteX0" fmla="*/ 0 w 4384362"/>
              <a:gd name="connsiteY0" fmla="*/ 0 h 9613461"/>
              <a:gd name="connsiteX1" fmla="*/ 4384362 w 4384362"/>
              <a:gd name="connsiteY1" fmla="*/ 2910605 h 9613461"/>
              <a:gd name="connsiteX2" fmla="*/ 54683 w 4384362"/>
              <a:gd name="connsiteY2" fmla="*/ 9613461 h 9613461"/>
              <a:gd name="connsiteX3" fmla="*/ 0 w 4384362"/>
              <a:gd name="connsiteY3" fmla="*/ 0 h 9613461"/>
              <a:gd name="connsiteX0" fmla="*/ 0 w 4348136"/>
              <a:gd name="connsiteY0" fmla="*/ 0 h 9669891"/>
              <a:gd name="connsiteX1" fmla="*/ 4348136 w 4348136"/>
              <a:gd name="connsiteY1" fmla="*/ 2967035 h 9669891"/>
              <a:gd name="connsiteX2" fmla="*/ 18457 w 4348136"/>
              <a:gd name="connsiteY2" fmla="*/ 9669891 h 9669891"/>
              <a:gd name="connsiteX3" fmla="*/ 0 w 4348136"/>
              <a:gd name="connsiteY3" fmla="*/ 0 h 9669891"/>
              <a:gd name="connsiteX0" fmla="*/ 0 w 4339080"/>
              <a:gd name="connsiteY0" fmla="*/ 0 h 9684000"/>
              <a:gd name="connsiteX1" fmla="*/ 4339080 w 4339080"/>
              <a:gd name="connsiteY1" fmla="*/ 2981144 h 9684000"/>
              <a:gd name="connsiteX2" fmla="*/ 9401 w 4339080"/>
              <a:gd name="connsiteY2" fmla="*/ 9684000 h 9684000"/>
              <a:gd name="connsiteX3" fmla="*/ 0 w 4339080"/>
              <a:gd name="connsiteY3" fmla="*/ 0 h 9684000"/>
              <a:gd name="connsiteX0" fmla="*/ 0 w 4339080"/>
              <a:gd name="connsiteY0" fmla="*/ 0 h 9698912"/>
              <a:gd name="connsiteX1" fmla="*/ 4339080 w 4339080"/>
              <a:gd name="connsiteY1" fmla="*/ 2981144 h 9698912"/>
              <a:gd name="connsiteX2" fmla="*/ 12314 w 4339080"/>
              <a:gd name="connsiteY2" fmla="*/ 9698912 h 9698912"/>
              <a:gd name="connsiteX3" fmla="*/ 0 w 4339080"/>
              <a:gd name="connsiteY3" fmla="*/ 0 h 9698912"/>
            </a:gdLst>
            <a:ahLst/>
            <a:cxnLst>
              <a:cxn ang="0">
                <a:pos x="connsiteX0" y="connsiteY0"/>
              </a:cxn>
              <a:cxn ang="0">
                <a:pos x="connsiteX1" y="connsiteY1"/>
              </a:cxn>
              <a:cxn ang="0">
                <a:pos x="connsiteX2" y="connsiteY2"/>
              </a:cxn>
              <a:cxn ang="0">
                <a:pos x="connsiteX3" y="connsiteY3"/>
              </a:cxn>
            </a:cxnLst>
            <a:rect l="l" t="t" r="r" b="b"/>
            <a:pathLst>
              <a:path w="4339080" h="9698912">
                <a:moveTo>
                  <a:pt x="0" y="0"/>
                </a:moveTo>
                <a:lnTo>
                  <a:pt x="4339080" y="2981144"/>
                </a:lnTo>
                <a:lnTo>
                  <a:pt x="12314" y="9698912"/>
                </a:lnTo>
                <a:cubicBezTo>
                  <a:pt x="12314" y="6527264"/>
                  <a:pt x="0" y="3171648"/>
                  <a:pt x="0" y="0"/>
                </a:cubicBezTo>
                <a:close/>
              </a:path>
            </a:pathLst>
          </a:custGeom>
          <a:solidFill>
            <a:srgbClr val="800000">
              <a:alpha val="6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7063782" cy="3276282"/>
          </a:xfrm>
          <a:prstGeom prst="rect">
            <a:avLst/>
          </a:prstGeom>
          <a:noFill/>
        </p:spPr>
        <p:txBody>
          <a:bodyPr wrap="square" l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rPr>
              <a:t>Overview:</a:t>
            </a:r>
            <a:endParaRPr lang="en-US" sz="2000" dirty="0">
              <a:solidFill>
                <a:prstClr val="black">
                  <a:lumMod val="65000"/>
                  <a:lumOff val="35000"/>
                </a:prstClr>
              </a:solidFill>
              <a:latin typeface="Calibri Light" panose="020F0302020204030204"/>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2000" dirty="0">
                <a:solidFill>
                  <a:prstClr val="black">
                    <a:lumMod val="65000"/>
                    <a:lumOff val="35000"/>
                  </a:prstClr>
                </a:solidFill>
                <a:latin typeface="Calibri Light" panose="020F0302020204030204"/>
              </a:rPr>
              <a:t>Our project attempts to analyze the Yellow Taxi trip data collected by the NYC Taxi and Limousine Commission. Our goal in this analysis is to determine if this data can provide meaningful insights around taxi user behavioral data, tipping and pricing, and potentially exogenous factors like COVID or weather data that may have impacted user behavior. </a:t>
            </a:r>
          </a:p>
        </p:txBody>
      </p:sp>
    </p:spTree>
    <p:extLst>
      <p:ext uri="{BB962C8B-B14F-4D97-AF65-F5344CB8AC3E}">
        <p14:creationId xmlns:p14="http://schemas.microsoft.com/office/powerpoint/2010/main" val="177068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697586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Dataset Overview:</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6901669" cy="5963492"/>
          </a:xfrm>
          <a:prstGeom prst="rect">
            <a:avLst/>
          </a:prstGeom>
          <a:noFill/>
        </p:spPr>
        <p:txBody>
          <a:bodyPr wrap="square" lIns="0"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prstClr val="black">
                    <a:lumMod val="65000"/>
                    <a:lumOff val="35000"/>
                  </a:prstClr>
                </a:solidFill>
                <a:latin typeface="Calibri Light" panose="020F0302020204030204"/>
              </a:rPr>
              <a:t>Our consisted of 29 GB of parquet files via Kaggle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prstClr val="black">
                    <a:lumMod val="65000"/>
                    <a:lumOff val="35000"/>
                  </a:prstClr>
                </a:solidFill>
                <a:latin typeface="Calibri Light" panose="020F0302020204030204"/>
              </a:rPr>
              <a:t>We then hosted this data in Google Cloud and loaded our data into Python using spark.</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prstClr val="black">
                    <a:lumMod val="65000"/>
                    <a:lumOff val="35000"/>
                  </a:prstClr>
                </a:solidFill>
                <a:latin typeface="Calibri Light" panose="020F0302020204030204"/>
              </a:rPr>
              <a:t>The data contains several numeric and categorical data we can use to predict trip prices and other charge and location based information such as:</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Pickup and drop off times and locations</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Passenger count</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Distance</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Rate code</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Payment type</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Fare Amount</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Extra surcharges</a:t>
            </a:r>
          </a:p>
          <a:p>
            <a:pPr marL="742950" lvl="1"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Tips, tolls, surcharges, and airport fees</a:t>
            </a:r>
          </a:p>
          <a:p>
            <a:pPr marL="742950" lvl="1" indent="-285750">
              <a:lnSpc>
                <a:spcPct val="150000"/>
              </a:lnSpc>
              <a:buFont typeface="Arial" panose="020B0604020202020204" pitchFamily="34" charset="0"/>
              <a:buChar char="•"/>
              <a:defRPr/>
            </a:pPr>
            <a:endParaRPr lang="en-US" sz="1600" dirty="0">
              <a:solidFill>
                <a:prstClr val="black">
                  <a:lumMod val="65000"/>
                  <a:lumOff val="35000"/>
                </a:prstClr>
              </a:solidFill>
              <a:latin typeface="Calibri Light"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600" dirty="0">
              <a:solidFill>
                <a:prstClr val="black">
                  <a:lumMod val="65000"/>
                  <a:lumOff val="35000"/>
                </a:prstClr>
              </a:solidFill>
              <a:latin typeface="Calibri Light" panose="020F0302020204030204"/>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i="0"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993507C9-121C-FB69-3B77-216375BE3E8D}"/>
              </a:ext>
            </a:extLst>
          </p:cNvPr>
          <p:cNvPicPr>
            <a:picLocks noChangeAspect="1"/>
          </p:cNvPicPr>
          <p:nvPr/>
        </p:nvPicPr>
        <p:blipFill>
          <a:blip r:embed="rId2"/>
          <a:stretch>
            <a:fillRect/>
          </a:stretch>
        </p:blipFill>
        <p:spPr>
          <a:xfrm>
            <a:off x="7494104" y="730306"/>
            <a:ext cx="3945560" cy="5211414"/>
          </a:xfrm>
          <a:prstGeom prst="rect">
            <a:avLst/>
          </a:prstGeom>
        </p:spPr>
      </p:pic>
    </p:spTree>
    <p:extLst>
      <p:ext uri="{BB962C8B-B14F-4D97-AF65-F5344CB8AC3E}">
        <p14:creationId xmlns:p14="http://schemas.microsoft.com/office/powerpoint/2010/main" val="222903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Business Case: Cab Viability and Price Sensitivity</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6629389" cy="5224828"/>
          </a:xfrm>
          <a:prstGeom prst="rect">
            <a:avLst/>
          </a:prstGeom>
          <a:noFill/>
        </p:spPr>
        <p:txBody>
          <a:bodyPr wrap="square" lIns="0" rtlCol="0">
            <a:spAutoFit/>
          </a:bodyPr>
          <a:lstStyle/>
          <a:p>
            <a:pPr>
              <a:lnSpc>
                <a:spcPct val="150000"/>
              </a:lnSpc>
              <a:defRPr/>
            </a:pPr>
            <a:r>
              <a:rPr lang="en-US" sz="1600" u="sng" dirty="0">
                <a:solidFill>
                  <a:prstClr val="black">
                    <a:lumMod val="65000"/>
                    <a:lumOff val="35000"/>
                  </a:prstClr>
                </a:solidFill>
                <a:latin typeface="Calibri Light" panose="020F0302020204030204"/>
              </a:rPr>
              <a:t>Overview:</a:t>
            </a:r>
          </a:p>
          <a:p>
            <a:pPr marL="285750"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In recent years since the rapid onset of ride sharing platforms such as Uber and Lyft, many cities in the United States have witnessed deep conflict between these methods of transportations and their drivers. Especially due to the fact that many of these traditional cab companies are often subsidized or supported by local governments, it creates a very difficult problem to solve around the relationship with traditional cab businesses as go to methods of travel for people. Some examples methods worth looking at:</a:t>
            </a:r>
          </a:p>
          <a:p>
            <a:pPr marL="742950" lvl="1" indent="-285750">
              <a:lnSpc>
                <a:spcPct val="150000"/>
              </a:lnSpc>
              <a:buFont typeface="Arial" panose="020B0604020202020204" pitchFamily="34" charset="0"/>
              <a:buChar char="•"/>
              <a:defRPr/>
            </a:pPr>
            <a:r>
              <a:rPr lang="en-US" sz="1600" b="1" dirty="0">
                <a:solidFill>
                  <a:prstClr val="black">
                    <a:lumMod val="65000"/>
                    <a:lumOff val="35000"/>
                  </a:prstClr>
                </a:solidFill>
                <a:latin typeface="Calibri Light" panose="020F0302020204030204"/>
              </a:rPr>
              <a:t>Average Volume of Fares Over Time</a:t>
            </a:r>
          </a:p>
          <a:p>
            <a:pPr marL="742950" lvl="1" indent="-285750">
              <a:lnSpc>
                <a:spcPct val="150000"/>
              </a:lnSpc>
              <a:buFont typeface="Arial" panose="020B0604020202020204" pitchFamily="34" charset="0"/>
              <a:buChar char="•"/>
              <a:defRPr/>
            </a:pPr>
            <a:r>
              <a:rPr lang="en-US" sz="1600" b="1" dirty="0">
                <a:solidFill>
                  <a:prstClr val="black">
                    <a:lumMod val="65000"/>
                    <a:lumOff val="35000"/>
                  </a:prstClr>
                </a:solidFill>
                <a:latin typeface="Calibri Light" panose="020F0302020204030204"/>
              </a:rPr>
              <a:t>Price Sensitivity to Exogenous Variables</a:t>
            </a:r>
          </a:p>
          <a:p>
            <a:pPr marL="742950" lvl="1" indent="-285750">
              <a:lnSpc>
                <a:spcPct val="150000"/>
              </a:lnSpc>
              <a:buFont typeface="Arial" panose="020B0604020202020204" pitchFamily="34" charset="0"/>
              <a:buChar char="•"/>
              <a:defRPr/>
            </a:pPr>
            <a:r>
              <a:rPr lang="en-US" sz="1600" b="1" dirty="0">
                <a:solidFill>
                  <a:prstClr val="black">
                    <a:lumMod val="65000"/>
                    <a:lumOff val="35000"/>
                  </a:prstClr>
                </a:solidFill>
                <a:latin typeface="Calibri Light" panose="020F0302020204030204"/>
              </a:rPr>
              <a:t>Price increases and zone selection effect on total volumes</a:t>
            </a:r>
          </a:p>
          <a:p>
            <a:pPr lvl="1">
              <a:lnSpc>
                <a:spcPct val="150000"/>
              </a:lnSpc>
              <a:defRPr/>
            </a:pPr>
            <a:endParaRPr lang="en-US" sz="1600" dirty="0">
              <a:solidFill>
                <a:prstClr val="black">
                  <a:lumMod val="65000"/>
                  <a:lumOff val="35000"/>
                </a:prstClr>
              </a:solidFill>
              <a:latin typeface="Calibri Light" panose="020F0302020204030204"/>
            </a:endParaRPr>
          </a:p>
          <a:p>
            <a:pPr marL="742950" lvl="1" indent="-285750">
              <a:lnSpc>
                <a:spcPct val="150000"/>
              </a:lnSpc>
              <a:buFont typeface="Arial" panose="020B0604020202020204" pitchFamily="34" charset="0"/>
              <a:buChar char="•"/>
              <a:defRPr/>
            </a:pPr>
            <a:endParaRPr lang="en-US" sz="1600" dirty="0">
              <a:solidFill>
                <a:prstClr val="black">
                  <a:lumMod val="65000"/>
                  <a:lumOff val="35000"/>
                </a:prstClr>
              </a:solidFill>
              <a:latin typeface="Calibri Light" panose="020F0302020204030204"/>
            </a:endParaRPr>
          </a:p>
        </p:txBody>
      </p:sp>
      <p:pic>
        <p:nvPicPr>
          <p:cNvPr id="1026" name="Picture 2" descr="You're not dreaming—it's impossible to find a cab in NYC right now">
            <a:extLst>
              <a:ext uri="{FF2B5EF4-FFF2-40B4-BE49-F238E27FC236}">
                <a16:creationId xmlns:a16="http://schemas.microsoft.com/office/drawing/2014/main" id="{F9D6E729-BE62-B5B0-3FFE-442808D4B6BF}"/>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7104741" y="1530696"/>
            <a:ext cx="4796084" cy="31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Exploratory Data Analysis: Trend</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11047385" cy="1162178"/>
          </a:xfrm>
          <a:prstGeom prst="rect">
            <a:avLst/>
          </a:prstGeom>
          <a:noFill/>
        </p:spPr>
        <p:txBody>
          <a:bodyPr wrap="square" lIns="0" rtlCol="0">
            <a:spAutoFit/>
          </a:bodyPr>
          <a:lstStyle/>
          <a:p>
            <a:pPr marL="285750"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To further analyze this business case and use a handful of descriptive statistical measures before doing any predictive modeling we wanted to compare volume vs. price vs. time. We can see in the 10 years of our data set, the trend on cabs taken is distinctly down, while the trend on price is distinctly up. We can also see aggressive deviations from trend surrounding COVID-19.</a:t>
            </a:r>
          </a:p>
        </p:txBody>
      </p:sp>
      <p:pic>
        <p:nvPicPr>
          <p:cNvPr id="3" name="Picture 2" descr="Chart, line chart&#10;&#10;Description automatically generated">
            <a:extLst>
              <a:ext uri="{FF2B5EF4-FFF2-40B4-BE49-F238E27FC236}">
                <a16:creationId xmlns:a16="http://schemas.microsoft.com/office/drawing/2014/main" id="{45BDA7F2-29ED-706B-BE75-82F7B34E1FD4}"/>
              </a:ext>
            </a:extLst>
          </p:cNvPr>
          <p:cNvPicPr>
            <a:picLocks noChangeAspect="1"/>
          </p:cNvPicPr>
          <p:nvPr/>
        </p:nvPicPr>
        <p:blipFill rotWithShape="1">
          <a:blip r:embed="rId2"/>
          <a:srcRect l="3021" r="1396"/>
          <a:stretch/>
        </p:blipFill>
        <p:spPr>
          <a:xfrm>
            <a:off x="1792224" y="2194195"/>
            <a:ext cx="8607552" cy="3748008"/>
          </a:xfrm>
          <a:prstGeom prst="rect">
            <a:avLst/>
          </a:prstGeom>
          <a:ln>
            <a:solidFill>
              <a:schemeClr val="tx2"/>
            </a:solidFill>
          </a:ln>
        </p:spPr>
      </p:pic>
    </p:spTree>
    <p:extLst>
      <p:ext uri="{BB962C8B-B14F-4D97-AF65-F5344CB8AC3E}">
        <p14:creationId xmlns:p14="http://schemas.microsoft.com/office/powerpoint/2010/main" val="109497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10163832" cy="792846"/>
          </a:xfrm>
          <a:prstGeom prst="rect">
            <a:avLst/>
          </a:prstGeom>
          <a:noFill/>
        </p:spPr>
        <p:txBody>
          <a:bodyPr wrap="square" lIns="0" rtlCol="0">
            <a:spAutoFit/>
          </a:bodyPr>
          <a:lstStyle/>
          <a:p>
            <a:pPr marL="285750"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We see an R2 on linear regression on number of trips to be .9006 over the entirety of our dataset</a:t>
            </a:r>
          </a:p>
          <a:p>
            <a:pPr marL="742950" lvl="1" indent="-285750">
              <a:lnSpc>
                <a:spcPct val="150000"/>
              </a:lnSpc>
              <a:buFont typeface="Arial" panose="020B0604020202020204" pitchFamily="34" charset="0"/>
              <a:buChar char="•"/>
              <a:defRPr/>
            </a:pPr>
            <a:endParaRPr lang="en-US" sz="1600" dirty="0">
              <a:solidFill>
                <a:prstClr val="black">
                  <a:lumMod val="65000"/>
                  <a:lumOff val="35000"/>
                </a:prstClr>
              </a:solidFill>
              <a:latin typeface="Calibri Light" panose="020F0302020204030204"/>
            </a:endParaRPr>
          </a:p>
        </p:txBody>
      </p:sp>
      <p:graphicFrame>
        <p:nvGraphicFramePr>
          <p:cNvPr id="3" name="Chart 2">
            <a:extLst>
              <a:ext uri="{FF2B5EF4-FFF2-40B4-BE49-F238E27FC236}">
                <a16:creationId xmlns:a16="http://schemas.microsoft.com/office/drawing/2014/main" id="{E3536E39-CC8E-5077-A24C-F3F911F81304}"/>
              </a:ext>
            </a:extLst>
          </p:cNvPr>
          <p:cNvGraphicFramePr>
            <a:graphicFrameLocks/>
          </p:cNvGraphicFramePr>
          <p:nvPr>
            <p:extLst>
              <p:ext uri="{D42A27DB-BD31-4B8C-83A1-F6EECF244321}">
                <p14:modId xmlns:p14="http://schemas.microsoft.com/office/powerpoint/2010/main" val="3220830198"/>
              </p:ext>
            </p:extLst>
          </p:nvPr>
        </p:nvGraphicFramePr>
        <p:xfrm>
          <a:off x="757696" y="1375138"/>
          <a:ext cx="10676607" cy="456706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1BF9D930-496B-4254-1166-CA1E9CD56119}"/>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Exploratory Data Analysis: Trend</a:t>
            </a:r>
          </a:p>
        </p:txBody>
      </p:sp>
    </p:spTree>
    <p:extLst>
      <p:ext uri="{BB962C8B-B14F-4D97-AF65-F5344CB8AC3E}">
        <p14:creationId xmlns:p14="http://schemas.microsoft.com/office/powerpoint/2010/main" val="101434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Exploratory Data Analysis: Boroughs</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11551412" cy="1393010"/>
          </a:xfrm>
          <a:prstGeom prst="rect">
            <a:avLst/>
          </a:prstGeom>
          <a:noFill/>
        </p:spPr>
        <p:txBody>
          <a:bodyPr wrap="square" lIns="0" rtlCol="0">
            <a:spAutoFit/>
          </a:bodyPr>
          <a:lstStyle/>
          <a:p>
            <a:pPr marL="285750" indent="-285750">
              <a:lnSpc>
                <a:spcPct val="150000"/>
              </a:lnSpc>
              <a:buFont typeface="Arial" panose="020B0604020202020204" pitchFamily="34" charset="0"/>
              <a:buChar char="•"/>
              <a:defRPr/>
            </a:pPr>
            <a:r>
              <a:rPr lang="en-US" sz="1400" dirty="0">
                <a:solidFill>
                  <a:prstClr val="black">
                    <a:lumMod val="65000"/>
                    <a:lumOff val="35000"/>
                  </a:prstClr>
                </a:solidFill>
                <a:latin typeface="Calibri Light" panose="020F0302020204030204"/>
              </a:rPr>
              <a:t>In addition to overall macro trends, we also wanted to check intra-borough to determine what really makes up most of the volume and what neighborhoods tend to cross-pollinate the most. We also wanted to see if this changed in the earlier parts of our data set (pre-rideshare) and most recent data (heavy rideshare footprint). The most notable differences being a decline in BK-BK pair an increase in the Queens-BK pair. Overall inside Manhattan is the lions share</a:t>
            </a:r>
          </a:p>
          <a:p>
            <a:pPr marL="742950" lvl="1" indent="-285750">
              <a:lnSpc>
                <a:spcPct val="150000"/>
              </a:lnSpc>
              <a:buFont typeface="Arial" panose="020B0604020202020204" pitchFamily="34" charset="0"/>
              <a:buChar char="•"/>
              <a:defRPr/>
            </a:pPr>
            <a:endParaRPr lang="en-US" sz="1600" dirty="0">
              <a:solidFill>
                <a:prstClr val="black">
                  <a:lumMod val="65000"/>
                  <a:lumOff val="35000"/>
                </a:prstClr>
              </a:solidFill>
              <a:latin typeface="Calibri Light" panose="020F0302020204030204"/>
            </a:endParaRPr>
          </a:p>
        </p:txBody>
      </p:sp>
      <p:pic>
        <p:nvPicPr>
          <p:cNvPr id="3" name="Picture 2" descr="Chart&#10;&#10;Description automatically generated">
            <a:extLst>
              <a:ext uri="{FF2B5EF4-FFF2-40B4-BE49-F238E27FC236}">
                <a16:creationId xmlns:a16="http://schemas.microsoft.com/office/drawing/2014/main" id="{2BE9288E-258C-BE9E-D19E-66734983EA9B}"/>
              </a:ext>
            </a:extLst>
          </p:cNvPr>
          <p:cNvPicPr>
            <a:picLocks noChangeAspect="1"/>
          </p:cNvPicPr>
          <p:nvPr/>
        </p:nvPicPr>
        <p:blipFill>
          <a:blip r:embed="rId2"/>
          <a:stretch>
            <a:fillRect/>
          </a:stretch>
        </p:blipFill>
        <p:spPr>
          <a:xfrm>
            <a:off x="6284087" y="2090265"/>
            <a:ext cx="5386544" cy="3912098"/>
          </a:xfrm>
          <a:prstGeom prst="rect">
            <a:avLst/>
          </a:prstGeom>
        </p:spPr>
      </p:pic>
      <p:pic>
        <p:nvPicPr>
          <p:cNvPr id="6" name="Picture 5" descr="Chart, waterfall chart&#10;&#10;Description automatically generated">
            <a:extLst>
              <a:ext uri="{FF2B5EF4-FFF2-40B4-BE49-F238E27FC236}">
                <a16:creationId xmlns:a16="http://schemas.microsoft.com/office/drawing/2014/main" id="{DBB0FBB4-2ED0-9695-FB21-BEEC951047E2}"/>
              </a:ext>
            </a:extLst>
          </p:cNvPr>
          <p:cNvPicPr>
            <a:picLocks noChangeAspect="1"/>
          </p:cNvPicPr>
          <p:nvPr/>
        </p:nvPicPr>
        <p:blipFill>
          <a:blip r:embed="rId3"/>
          <a:stretch>
            <a:fillRect/>
          </a:stretch>
        </p:blipFill>
        <p:spPr>
          <a:xfrm>
            <a:off x="349413" y="2090264"/>
            <a:ext cx="5558501" cy="3912097"/>
          </a:xfrm>
          <a:prstGeom prst="rect">
            <a:avLst/>
          </a:prstGeom>
        </p:spPr>
      </p:pic>
      <p:sp>
        <p:nvSpPr>
          <p:cNvPr id="7" name="TextBox 6">
            <a:extLst>
              <a:ext uri="{FF2B5EF4-FFF2-40B4-BE49-F238E27FC236}">
                <a16:creationId xmlns:a16="http://schemas.microsoft.com/office/drawing/2014/main" id="{2D47031F-D9FB-72D4-9866-E335BA61054A}"/>
              </a:ext>
            </a:extLst>
          </p:cNvPr>
          <p:cNvSpPr txBox="1"/>
          <p:nvPr/>
        </p:nvSpPr>
        <p:spPr>
          <a:xfrm>
            <a:off x="2484897" y="1845438"/>
            <a:ext cx="1191352" cy="369332"/>
          </a:xfrm>
          <a:prstGeom prst="rect">
            <a:avLst/>
          </a:prstGeom>
          <a:noFill/>
        </p:spPr>
        <p:txBody>
          <a:bodyPr wrap="none" rtlCol="0">
            <a:spAutoFit/>
          </a:bodyPr>
          <a:lstStyle/>
          <a:p>
            <a:r>
              <a:rPr lang="en-US" u="sng" dirty="0">
                <a:latin typeface="Calibri" panose="020F0502020204030204" pitchFamily="34" charset="0"/>
                <a:cs typeface="Calibri" panose="020F0502020204030204" pitchFamily="34" charset="0"/>
              </a:rPr>
              <a:t>2012-2015</a:t>
            </a:r>
          </a:p>
        </p:txBody>
      </p:sp>
      <p:sp>
        <p:nvSpPr>
          <p:cNvPr id="8" name="TextBox 7">
            <a:extLst>
              <a:ext uri="{FF2B5EF4-FFF2-40B4-BE49-F238E27FC236}">
                <a16:creationId xmlns:a16="http://schemas.microsoft.com/office/drawing/2014/main" id="{3AA88691-9321-6FE1-ADE0-F6600A3C1C20}"/>
              </a:ext>
            </a:extLst>
          </p:cNvPr>
          <p:cNvSpPr txBox="1"/>
          <p:nvPr/>
        </p:nvSpPr>
        <p:spPr>
          <a:xfrm>
            <a:off x="8419573" y="1845438"/>
            <a:ext cx="1191352" cy="369332"/>
          </a:xfrm>
          <a:prstGeom prst="rect">
            <a:avLst/>
          </a:prstGeom>
          <a:noFill/>
        </p:spPr>
        <p:txBody>
          <a:bodyPr wrap="none" rtlCol="0">
            <a:spAutoFit/>
          </a:bodyPr>
          <a:lstStyle/>
          <a:p>
            <a:r>
              <a:rPr lang="en-US" u="sng" dirty="0">
                <a:latin typeface="Calibri" panose="020F0502020204030204" pitchFamily="34" charset="0"/>
                <a:cs typeface="Calibri" panose="020F0502020204030204" pitchFamily="34" charset="0"/>
              </a:rPr>
              <a:t>2020-2022</a:t>
            </a:r>
          </a:p>
        </p:txBody>
      </p:sp>
    </p:spTree>
    <p:extLst>
      <p:ext uri="{BB962C8B-B14F-4D97-AF65-F5344CB8AC3E}">
        <p14:creationId xmlns:p14="http://schemas.microsoft.com/office/powerpoint/2010/main" val="382196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Data Pipelining</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D711C15D-C645-479A-A389-98A5E29C5145}"/>
              </a:ext>
            </a:extLst>
          </p:cNvPr>
          <p:cNvGrpSpPr/>
          <p:nvPr/>
        </p:nvGrpSpPr>
        <p:grpSpPr>
          <a:xfrm>
            <a:off x="-289230" y="831361"/>
            <a:ext cx="2104608" cy="2505652"/>
            <a:chOff x="-289230" y="831361"/>
            <a:chExt cx="2104608" cy="2505652"/>
          </a:xfrm>
        </p:grpSpPr>
        <p:pic>
          <p:nvPicPr>
            <p:cNvPr id="1026" name="Picture 2">
              <a:extLst>
                <a:ext uri="{FF2B5EF4-FFF2-40B4-BE49-F238E27FC236}">
                  <a16:creationId xmlns:a16="http://schemas.microsoft.com/office/drawing/2014/main" id="{9E840043-512B-DB0B-823E-29A6DFBD6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76" y="1224549"/>
              <a:ext cx="869749" cy="3359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Table with solid fill">
              <a:extLst>
                <a:ext uri="{FF2B5EF4-FFF2-40B4-BE49-F238E27FC236}">
                  <a16:creationId xmlns:a16="http://schemas.microsoft.com/office/drawing/2014/main" id="{CC190A00-AA11-A239-1DD7-48B63DA05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72" y="1505385"/>
              <a:ext cx="516155" cy="516155"/>
            </a:xfrm>
            <a:prstGeom prst="rect">
              <a:avLst/>
            </a:prstGeom>
          </p:spPr>
        </p:pic>
        <p:pic>
          <p:nvPicPr>
            <p:cNvPr id="10" name="Graphic 9" descr="Table with solid fill">
              <a:extLst>
                <a:ext uri="{FF2B5EF4-FFF2-40B4-BE49-F238E27FC236}">
                  <a16:creationId xmlns:a16="http://schemas.microsoft.com/office/drawing/2014/main" id="{2A545909-0274-F5F6-FE51-315269222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72" y="1932289"/>
              <a:ext cx="516155" cy="516155"/>
            </a:xfrm>
            <a:prstGeom prst="rect">
              <a:avLst/>
            </a:prstGeom>
          </p:spPr>
        </p:pic>
        <p:pic>
          <p:nvPicPr>
            <p:cNvPr id="13" name="Graphic 12" descr="Table with solid fill">
              <a:extLst>
                <a:ext uri="{FF2B5EF4-FFF2-40B4-BE49-F238E27FC236}">
                  <a16:creationId xmlns:a16="http://schemas.microsoft.com/office/drawing/2014/main" id="{9F57BE43-6DD7-D96F-A040-E84478A6E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72" y="2359193"/>
              <a:ext cx="516155" cy="516155"/>
            </a:xfrm>
            <a:prstGeom prst="rect">
              <a:avLst/>
            </a:prstGeom>
          </p:spPr>
        </p:pic>
        <p:sp>
          <p:nvSpPr>
            <p:cNvPr id="14" name="TextBox 13">
              <a:extLst>
                <a:ext uri="{FF2B5EF4-FFF2-40B4-BE49-F238E27FC236}">
                  <a16:creationId xmlns:a16="http://schemas.microsoft.com/office/drawing/2014/main" id="{DA8E00F7-CE23-077E-7037-26654FED60AD}"/>
                </a:ext>
              </a:extLst>
            </p:cNvPr>
            <p:cNvSpPr txBox="1"/>
            <p:nvPr/>
          </p:nvSpPr>
          <p:spPr>
            <a:xfrm>
              <a:off x="0" y="2875348"/>
              <a:ext cx="1354217" cy="461665"/>
            </a:xfrm>
            <a:prstGeom prst="rect">
              <a:avLst/>
            </a:prstGeom>
            <a:noFill/>
          </p:spPr>
          <p:txBody>
            <a:bodyPr wrap="none" rtlCol="0">
              <a:spAutoFit/>
            </a:bodyPr>
            <a:lstStyle/>
            <a:p>
              <a:pPr algn="ctr"/>
              <a:r>
                <a:rPr lang="en-US" sz="1200" dirty="0">
                  <a:latin typeface="Calibri Light" panose="020F0302020204030204" pitchFamily="34" charset="0"/>
                  <a:cs typeface="Calibri Light" panose="020F0302020204030204" pitchFamily="34" charset="0"/>
                </a:rPr>
                <a:t>166 Parquet Files </a:t>
              </a:r>
            </a:p>
            <a:p>
              <a:pPr algn="ctr"/>
              <a:r>
                <a:rPr lang="en-US" sz="1200" dirty="0">
                  <a:latin typeface="Calibri Light" panose="020F0302020204030204" pitchFamily="34" charset="0"/>
                  <a:cs typeface="Calibri Light" panose="020F0302020204030204" pitchFamily="34" charset="0"/>
                </a:rPr>
                <a:t>29 GB Compressed</a:t>
              </a:r>
            </a:p>
          </p:txBody>
        </p:sp>
        <p:cxnSp>
          <p:nvCxnSpPr>
            <p:cNvPr id="18" name="Curved Connector 17">
              <a:extLst>
                <a:ext uri="{FF2B5EF4-FFF2-40B4-BE49-F238E27FC236}">
                  <a16:creationId xmlns:a16="http://schemas.microsoft.com/office/drawing/2014/main" id="{B2C877FB-7B82-F9AA-1C52-77EEF5C47E16}"/>
                </a:ext>
              </a:extLst>
            </p:cNvPr>
            <p:cNvCxnSpPr>
              <a:cxnSpLocks/>
              <a:stCxn id="9" idx="3"/>
              <a:endCxn id="16" idx="1"/>
            </p:cNvCxnSpPr>
            <p:nvPr/>
          </p:nvCxnSpPr>
          <p:spPr>
            <a:xfrm>
              <a:off x="909927" y="1763463"/>
              <a:ext cx="905451" cy="42690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A3728F1E-0F69-D645-C6BA-DD151773AD54}"/>
                </a:ext>
              </a:extLst>
            </p:cNvPr>
            <p:cNvCxnSpPr>
              <a:cxnSpLocks/>
              <a:stCxn id="10" idx="3"/>
              <a:endCxn id="16" idx="1"/>
            </p:cNvCxnSpPr>
            <p:nvPr/>
          </p:nvCxnSpPr>
          <p:spPr>
            <a:xfrm flipV="1">
              <a:off x="909927" y="2190366"/>
              <a:ext cx="905451" cy="1"/>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B406CF8-A556-F4FB-4CF4-87CC5053BBE8}"/>
                </a:ext>
              </a:extLst>
            </p:cNvPr>
            <p:cNvCxnSpPr>
              <a:cxnSpLocks/>
              <a:stCxn id="13" idx="3"/>
              <a:endCxn id="16" idx="1"/>
            </p:cNvCxnSpPr>
            <p:nvPr/>
          </p:nvCxnSpPr>
          <p:spPr>
            <a:xfrm flipV="1">
              <a:off x="909927" y="2190366"/>
              <a:ext cx="905451" cy="42690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BA6390D-0DB2-B342-C6AC-69F8DD9861A1}"/>
                </a:ext>
              </a:extLst>
            </p:cNvPr>
            <p:cNvSpPr txBox="1"/>
            <p:nvPr/>
          </p:nvSpPr>
          <p:spPr>
            <a:xfrm>
              <a:off x="-289230" y="831361"/>
              <a:ext cx="1932675" cy="338554"/>
            </a:xfrm>
            <a:prstGeom prst="rect">
              <a:avLst/>
            </a:prstGeom>
            <a:noFill/>
          </p:spPr>
          <p:txBody>
            <a:bodyPr wrap="square" rtlCol="0">
              <a:spAutoFit/>
            </a:bodyPr>
            <a:lstStyle/>
            <a:p>
              <a:pPr algn="ctr"/>
              <a:r>
                <a:rPr lang="en-US" sz="1600" b="1" u="sng" dirty="0">
                  <a:latin typeface="Calibri Light" panose="020F0302020204030204" pitchFamily="34" charset="0"/>
                  <a:cs typeface="Calibri Light" panose="020F0302020204030204" pitchFamily="34" charset="0"/>
                </a:rPr>
                <a:t>Data Sourcing</a:t>
              </a:r>
            </a:p>
          </p:txBody>
        </p:sp>
      </p:grpSp>
      <p:grpSp>
        <p:nvGrpSpPr>
          <p:cNvPr id="37" name="Group 36">
            <a:extLst>
              <a:ext uri="{FF2B5EF4-FFF2-40B4-BE49-F238E27FC236}">
                <a16:creationId xmlns:a16="http://schemas.microsoft.com/office/drawing/2014/main" id="{C7D1BD8F-DFD8-09E0-63A7-63EA919B2460}"/>
              </a:ext>
            </a:extLst>
          </p:cNvPr>
          <p:cNvGrpSpPr/>
          <p:nvPr/>
        </p:nvGrpSpPr>
        <p:grpSpPr>
          <a:xfrm>
            <a:off x="1301554" y="828728"/>
            <a:ext cx="1934820" cy="2508285"/>
            <a:chOff x="1301554" y="828728"/>
            <a:chExt cx="1934820" cy="2508285"/>
          </a:xfrm>
        </p:grpSpPr>
        <p:pic>
          <p:nvPicPr>
            <p:cNvPr id="1028" name="Picture 4" descr="Google Cloud SVG Vector Logos - Vector Logo Zone">
              <a:extLst>
                <a:ext uri="{FF2B5EF4-FFF2-40B4-BE49-F238E27FC236}">
                  <a16:creationId xmlns:a16="http://schemas.microsoft.com/office/drawing/2014/main" id="{0787DA55-CE9C-1531-4D64-1C3F4C6C3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756" y="1110121"/>
              <a:ext cx="1136559" cy="56828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outline">
              <a:extLst>
                <a:ext uri="{FF2B5EF4-FFF2-40B4-BE49-F238E27FC236}">
                  <a16:creationId xmlns:a16="http://schemas.microsoft.com/office/drawing/2014/main" id="{7D7C5726-C8F6-C314-38C0-15A0233C13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5378" y="1733166"/>
              <a:ext cx="914400" cy="914400"/>
            </a:xfrm>
            <a:prstGeom prst="rect">
              <a:avLst/>
            </a:prstGeom>
          </p:spPr>
        </p:pic>
        <p:sp>
          <p:nvSpPr>
            <p:cNvPr id="26" name="TextBox 25">
              <a:extLst>
                <a:ext uri="{FF2B5EF4-FFF2-40B4-BE49-F238E27FC236}">
                  <a16:creationId xmlns:a16="http://schemas.microsoft.com/office/drawing/2014/main" id="{D4ABAD3C-A53B-B79A-91C7-3DB2B3BFFE35}"/>
                </a:ext>
              </a:extLst>
            </p:cNvPr>
            <p:cNvSpPr txBox="1"/>
            <p:nvPr/>
          </p:nvSpPr>
          <p:spPr>
            <a:xfrm>
              <a:off x="1303699" y="2875348"/>
              <a:ext cx="1932675" cy="461665"/>
            </a:xfrm>
            <a:prstGeom prst="rect">
              <a:avLst/>
            </a:prstGeom>
            <a:noFill/>
          </p:spPr>
          <p:txBody>
            <a:bodyPr wrap="square" rtlCol="0">
              <a:spAutoFit/>
            </a:bodyPr>
            <a:lstStyle/>
            <a:p>
              <a:pPr algn="ctr"/>
              <a:r>
                <a:rPr lang="en-US" sz="1200" dirty="0">
                  <a:latin typeface="Calibri Light" panose="020F0302020204030204" pitchFamily="34" charset="0"/>
                  <a:cs typeface="Calibri Light" panose="020F0302020204030204" pitchFamily="34" charset="0"/>
                </a:rPr>
                <a:t>Host in Google Cloud Platform as Spark </a:t>
              </a:r>
              <a:r>
                <a:rPr lang="en-US" sz="1200" dirty="0" err="1">
                  <a:latin typeface="Calibri Light" panose="020F0302020204030204" pitchFamily="34" charset="0"/>
                  <a:cs typeface="Calibri Light" panose="020F0302020204030204" pitchFamily="34" charset="0"/>
                </a:rPr>
                <a:t>Dataframe</a:t>
              </a:r>
              <a:endParaRPr lang="en-US" sz="1200" dirty="0">
                <a:latin typeface="Calibri Light" panose="020F0302020204030204" pitchFamily="34" charset="0"/>
                <a:cs typeface="Calibri Light" panose="020F0302020204030204" pitchFamily="34" charset="0"/>
              </a:endParaRPr>
            </a:p>
          </p:txBody>
        </p:sp>
        <p:sp>
          <p:nvSpPr>
            <p:cNvPr id="29" name="TextBox 28">
              <a:extLst>
                <a:ext uri="{FF2B5EF4-FFF2-40B4-BE49-F238E27FC236}">
                  <a16:creationId xmlns:a16="http://schemas.microsoft.com/office/drawing/2014/main" id="{1D58B638-CEC6-078C-10ED-225E3C2CCEBB}"/>
                </a:ext>
              </a:extLst>
            </p:cNvPr>
            <p:cNvSpPr txBox="1"/>
            <p:nvPr/>
          </p:nvSpPr>
          <p:spPr>
            <a:xfrm>
              <a:off x="1301554" y="828728"/>
              <a:ext cx="1932675" cy="338554"/>
            </a:xfrm>
            <a:prstGeom prst="rect">
              <a:avLst/>
            </a:prstGeom>
            <a:noFill/>
          </p:spPr>
          <p:txBody>
            <a:bodyPr wrap="square" rtlCol="0">
              <a:spAutoFit/>
            </a:bodyPr>
            <a:lstStyle/>
            <a:p>
              <a:pPr algn="ctr"/>
              <a:r>
                <a:rPr lang="en-US" sz="1600" b="1" u="sng" dirty="0">
                  <a:latin typeface="Calibri Light" panose="020F0302020204030204" pitchFamily="34" charset="0"/>
                  <a:cs typeface="Calibri Light" panose="020F0302020204030204" pitchFamily="34" charset="0"/>
                </a:rPr>
                <a:t>Data Hosting</a:t>
              </a:r>
            </a:p>
          </p:txBody>
        </p:sp>
      </p:grpSp>
      <p:grpSp>
        <p:nvGrpSpPr>
          <p:cNvPr id="38" name="Group 37">
            <a:extLst>
              <a:ext uri="{FF2B5EF4-FFF2-40B4-BE49-F238E27FC236}">
                <a16:creationId xmlns:a16="http://schemas.microsoft.com/office/drawing/2014/main" id="{EDF07A70-BBE0-1DF3-8B66-C3377FC2D2FD}"/>
              </a:ext>
            </a:extLst>
          </p:cNvPr>
          <p:cNvGrpSpPr/>
          <p:nvPr/>
        </p:nvGrpSpPr>
        <p:grpSpPr>
          <a:xfrm>
            <a:off x="3504573" y="828728"/>
            <a:ext cx="1995458" cy="2937240"/>
            <a:chOff x="3504573" y="828728"/>
            <a:chExt cx="1995458" cy="2937240"/>
          </a:xfrm>
        </p:grpSpPr>
        <p:pic>
          <p:nvPicPr>
            <p:cNvPr id="1030" name="Picture 6" descr="Run your first Spark program using PySpark and Jupyter notebook – A  Software Engineer's Journal">
              <a:extLst>
                <a:ext uri="{FF2B5EF4-FFF2-40B4-BE49-F238E27FC236}">
                  <a16:creationId xmlns:a16="http://schemas.microsoft.com/office/drawing/2014/main" id="{43526C57-256C-31A7-B730-5F7E685706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1366" b="29208"/>
            <a:stretch/>
          </p:blipFill>
          <p:spPr bwMode="auto">
            <a:xfrm>
              <a:off x="3630144" y="1057562"/>
              <a:ext cx="1807104" cy="66989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ED33AEA-9F24-1A9B-A1B5-7391C62A8E53}"/>
                </a:ext>
              </a:extLst>
            </p:cNvPr>
            <p:cNvSpPr txBox="1"/>
            <p:nvPr/>
          </p:nvSpPr>
          <p:spPr>
            <a:xfrm>
              <a:off x="3504573" y="828728"/>
              <a:ext cx="1932675" cy="338554"/>
            </a:xfrm>
            <a:prstGeom prst="rect">
              <a:avLst/>
            </a:prstGeom>
            <a:noFill/>
          </p:spPr>
          <p:txBody>
            <a:bodyPr wrap="square" rtlCol="0">
              <a:spAutoFit/>
            </a:bodyPr>
            <a:lstStyle/>
            <a:p>
              <a:pPr algn="ctr"/>
              <a:r>
                <a:rPr lang="en-US" sz="1600" b="1" u="sng" dirty="0">
                  <a:latin typeface="Calibri Light" panose="020F0302020204030204" pitchFamily="34" charset="0"/>
                  <a:cs typeface="Calibri Light" panose="020F0302020204030204" pitchFamily="34" charset="0"/>
                </a:rPr>
                <a:t>Pre-Processing</a:t>
              </a:r>
            </a:p>
          </p:txBody>
        </p:sp>
        <p:sp>
          <p:nvSpPr>
            <p:cNvPr id="33" name="TextBox 32">
              <a:extLst>
                <a:ext uri="{FF2B5EF4-FFF2-40B4-BE49-F238E27FC236}">
                  <a16:creationId xmlns:a16="http://schemas.microsoft.com/office/drawing/2014/main" id="{1CEC2D62-B8AF-0051-3B13-6B5151AF5BB0}"/>
                </a:ext>
              </a:extLst>
            </p:cNvPr>
            <p:cNvSpPr txBox="1"/>
            <p:nvPr/>
          </p:nvSpPr>
          <p:spPr>
            <a:xfrm>
              <a:off x="3567356" y="2781083"/>
              <a:ext cx="1932675" cy="984885"/>
            </a:xfrm>
            <a:prstGeom prst="rect">
              <a:avLst/>
            </a:prstGeom>
            <a:noFill/>
          </p:spPr>
          <p:txBody>
            <a:bodyPr wrap="square" rtlCol="0">
              <a:spAutoFit/>
            </a:bodyPr>
            <a:lstStyle/>
            <a:p>
              <a:pPr algn="ctr">
                <a:spcAft>
                  <a:spcPts val="600"/>
                </a:spcAft>
              </a:pPr>
              <a:r>
                <a:rPr lang="en-US" sz="1200" dirty="0">
                  <a:latin typeface="Calibri Light" panose="020F0302020204030204" pitchFamily="34" charset="0"/>
                  <a:cs typeface="Calibri Light" panose="020F0302020204030204" pitchFamily="34" charset="0"/>
                </a:rPr>
                <a:t>-Fill Airport Fees as 0</a:t>
              </a:r>
            </a:p>
            <a:p>
              <a:pPr algn="ctr">
                <a:spcAft>
                  <a:spcPts val="600"/>
                </a:spcAft>
              </a:pPr>
              <a:r>
                <a:rPr lang="en-US" sz="1200" dirty="0">
                  <a:latin typeface="Calibri Light" panose="020F0302020204030204" pitchFamily="34" charset="0"/>
                  <a:cs typeface="Calibri Light" panose="020F0302020204030204" pitchFamily="34" charset="0"/>
                </a:rPr>
                <a:t>-Drop Null Rows (&lt;4%)</a:t>
              </a:r>
            </a:p>
            <a:p>
              <a:pPr algn="ctr">
                <a:spcAft>
                  <a:spcPts val="600"/>
                </a:spcAft>
              </a:pPr>
              <a:r>
                <a:rPr lang="en-US" sz="1200" dirty="0">
                  <a:latin typeface="Calibri Light" panose="020F0302020204030204" pitchFamily="34" charset="0"/>
                  <a:cs typeface="Calibri Light" panose="020F0302020204030204" pitchFamily="34" charset="0"/>
                </a:rPr>
                <a:t>-Drop columns with Amounts &lt;0</a:t>
              </a:r>
            </a:p>
          </p:txBody>
        </p:sp>
        <p:pic>
          <p:nvPicPr>
            <p:cNvPr id="35" name="Graphic 34" descr="Cause And Effect with solid fill">
              <a:extLst>
                <a:ext uri="{FF2B5EF4-FFF2-40B4-BE49-F238E27FC236}">
                  <a16:creationId xmlns:a16="http://schemas.microsoft.com/office/drawing/2014/main" id="{A9336413-5D02-01FF-605E-10DB5361AE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6494" y="1727455"/>
              <a:ext cx="914400" cy="914400"/>
            </a:xfrm>
            <a:prstGeom prst="rect">
              <a:avLst/>
            </a:prstGeom>
          </p:spPr>
        </p:pic>
      </p:grpSp>
      <p:sp>
        <p:nvSpPr>
          <p:cNvPr id="39" name="TextBox 38">
            <a:extLst>
              <a:ext uri="{FF2B5EF4-FFF2-40B4-BE49-F238E27FC236}">
                <a16:creationId xmlns:a16="http://schemas.microsoft.com/office/drawing/2014/main" id="{EADF5EBE-0EF7-0E49-C7FE-36DD8504CCE4}"/>
              </a:ext>
            </a:extLst>
          </p:cNvPr>
          <p:cNvSpPr txBox="1"/>
          <p:nvPr/>
        </p:nvSpPr>
        <p:spPr>
          <a:xfrm>
            <a:off x="6224790" y="828728"/>
            <a:ext cx="1932675" cy="338554"/>
          </a:xfrm>
          <a:prstGeom prst="rect">
            <a:avLst/>
          </a:prstGeom>
          <a:noFill/>
        </p:spPr>
        <p:txBody>
          <a:bodyPr wrap="square" rtlCol="0">
            <a:spAutoFit/>
          </a:bodyPr>
          <a:lstStyle/>
          <a:p>
            <a:pPr algn="ctr"/>
            <a:r>
              <a:rPr lang="en-US" sz="1600" b="1" u="sng" dirty="0">
                <a:latin typeface="Calibri Light" panose="020F0302020204030204" pitchFamily="34" charset="0"/>
                <a:cs typeface="Calibri Light" panose="020F0302020204030204" pitchFamily="34" charset="0"/>
              </a:rPr>
              <a:t>Feature Engineering</a:t>
            </a:r>
          </a:p>
        </p:txBody>
      </p:sp>
      <p:cxnSp>
        <p:nvCxnSpPr>
          <p:cNvPr id="41" name="Curved Connector 40">
            <a:extLst>
              <a:ext uri="{FF2B5EF4-FFF2-40B4-BE49-F238E27FC236}">
                <a16:creationId xmlns:a16="http://schemas.microsoft.com/office/drawing/2014/main" id="{AA9CE594-374A-E25B-0905-D25679B7C770}"/>
              </a:ext>
            </a:extLst>
          </p:cNvPr>
          <p:cNvCxnSpPr>
            <a:cxnSpLocks/>
            <a:stCxn id="16" idx="3"/>
            <a:endCxn id="35" idx="1"/>
          </p:cNvCxnSpPr>
          <p:nvPr/>
        </p:nvCxnSpPr>
        <p:spPr>
          <a:xfrm flipV="1">
            <a:off x="2729778" y="2184655"/>
            <a:ext cx="1346716" cy="5711"/>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989E4911-2B13-83A5-EDB7-7775870B367B}"/>
              </a:ext>
            </a:extLst>
          </p:cNvPr>
          <p:cNvGrpSpPr/>
          <p:nvPr/>
        </p:nvGrpSpPr>
        <p:grpSpPr>
          <a:xfrm>
            <a:off x="6672012" y="1642111"/>
            <a:ext cx="1038230" cy="868136"/>
            <a:chOff x="6534416" y="1505386"/>
            <a:chExt cx="1038230" cy="868136"/>
          </a:xfrm>
        </p:grpSpPr>
        <p:grpSp>
          <p:nvGrpSpPr>
            <p:cNvPr id="47" name="Group 46">
              <a:extLst>
                <a:ext uri="{FF2B5EF4-FFF2-40B4-BE49-F238E27FC236}">
                  <a16:creationId xmlns:a16="http://schemas.microsoft.com/office/drawing/2014/main" id="{5743D239-73C0-E185-A573-97C979A57957}"/>
                </a:ext>
              </a:extLst>
            </p:cNvPr>
            <p:cNvGrpSpPr/>
            <p:nvPr/>
          </p:nvGrpSpPr>
          <p:grpSpPr>
            <a:xfrm>
              <a:off x="6534416" y="1727455"/>
              <a:ext cx="220338" cy="646067"/>
              <a:chOff x="6534416" y="1727455"/>
              <a:chExt cx="220338" cy="646067"/>
            </a:xfrm>
          </p:grpSpPr>
          <p:sp>
            <p:nvSpPr>
              <p:cNvPr id="40" name="Rectangle 39">
                <a:extLst>
                  <a:ext uri="{FF2B5EF4-FFF2-40B4-BE49-F238E27FC236}">
                    <a16:creationId xmlns:a16="http://schemas.microsoft.com/office/drawing/2014/main" id="{C7B6EBCF-4554-A609-C79F-2F4178C618CF}"/>
                  </a:ext>
                </a:extLst>
              </p:cNvPr>
              <p:cNvSpPr/>
              <p:nvPr/>
            </p:nvSpPr>
            <p:spPr>
              <a:xfrm>
                <a:off x="6534416" y="1727455"/>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72A3A6-B2EA-7665-22FE-E4372567F150}"/>
                  </a:ext>
                </a:extLst>
              </p:cNvPr>
              <p:cNvSpPr/>
              <p:nvPr/>
            </p:nvSpPr>
            <p:spPr>
              <a:xfrm>
                <a:off x="6534416" y="1946618"/>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C4D53C9-DB44-48F6-5BE5-50C05A8707D6}"/>
                  </a:ext>
                </a:extLst>
              </p:cNvPr>
              <p:cNvSpPr/>
              <p:nvPr/>
            </p:nvSpPr>
            <p:spPr>
              <a:xfrm>
                <a:off x="6534416" y="2165781"/>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0FFB0B9-BEF3-9449-A863-0196D40BF2EA}"/>
                </a:ext>
              </a:extLst>
            </p:cNvPr>
            <p:cNvGrpSpPr/>
            <p:nvPr/>
          </p:nvGrpSpPr>
          <p:grpSpPr>
            <a:xfrm rot="5400000">
              <a:off x="7139444" y="1292521"/>
              <a:ext cx="220338" cy="646067"/>
              <a:chOff x="6534416" y="1727455"/>
              <a:chExt cx="220338" cy="646067"/>
            </a:xfrm>
          </p:grpSpPr>
          <p:sp>
            <p:nvSpPr>
              <p:cNvPr id="49" name="Rectangle 48">
                <a:extLst>
                  <a:ext uri="{FF2B5EF4-FFF2-40B4-BE49-F238E27FC236}">
                    <a16:creationId xmlns:a16="http://schemas.microsoft.com/office/drawing/2014/main" id="{4C7F4AFB-1A46-AA00-6034-B602AB8433FB}"/>
                  </a:ext>
                </a:extLst>
              </p:cNvPr>
              <p:cNvSpPr/>
              <p:nvPr/>
            </p:nvSpPr>
            <p:spPr>
              <a:xfrm>
                <a:off x="6534416" y="1727455"/>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67B54F5-A6A2-6218-970C-97292AFD9C2C}"/>
                  </a:ext>
                </a:extLst>
              </p:cNvPr>
              <p:cNvSpPr/>
              <p:nvPr/>
            </p:nvSpPr>
            <p:spPr>
              <a:xfrm>
                <a:off x="6534416" y="1946618"/>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85766EF-1A54-B160-110F-5EC0239EB7BA}"/>
                  </a:ext>
                </a:extLst>
              </p:cNvPr>
              <p:cNvSpPr/>
              <p:nvPr/>
            </p:nvSpPr>
            <p:spPr>
              <a:xfrm>
                <a:off x="6534416" y="2165781"/>
                <a:ext cx="220338" cy="207741"/>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Curved Connector 51">
              <a:extLst>
                <a:ext uri="{FF2B5EF4-FFF2-40B4-BE49-F238E27FC236}">
                  <a16:creationId xmlns:a16="http://schemas.microsoft.com/office/drawing/2014/main" id="{FCA7BC6C-5783-BB8E-2B1D-022ACFFF235D}"/>
                </a:ext>
              </a:extLst>
            </p:cNvPr>
            <p:cNvCxnSpPr>
              <a:cxnSpLocks/>
              <a:stCxn id="45" idx="3"/>
              <a:endCxn id="50" idx="3"/>
            </p:cNvCxnSpPr>
            <p:nvPr/>
          </p:nvCxnSpPr>
          <p:spPr>
            <a:xfrm flipV="1">
              <a:off x="6754754" y="1725724"/>
              <a:ext cx="494859" cy="32476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56" name="Curved Connector 55">
            <a:extLst>
              <a:ext uri="{FF2B5EF4-FFF2-40B4-BE49-F238E27FC236}">
                <a16:creationId xmlns:a16="http://schemas.microsoft.com/office/drawing/2014/main" id="{326478FC-43A2-FC82-7808-CAD70569AF02}"/>
              </a:ext>
            </a:extLst>
          </p:cNvPr>
          <p:cNvCxnSpPr>
            <a:cxnSpLocks/>
            <a:stCxn id="35" idx="3"/>
            <a:endCxn id="45" idx="1"/>
          </p:cNvCxnSpPr>
          <p:nvPr/>
        </p:nvCxnSpPr>
        <p:spPr>
          <a:xfrm>
            <a:off x="4990894" y="2184655"/>
            <a:ext cx="1681118" cy="2559"/>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770FE1-AF0D-88A5-9A08-3808AB1C3687}"/>
              </a:ext>
            </a:extLst>
          </p:cNvPr>
          <p:cNvSpPr txBox="1"/>
          <p:nvPr/>
        </p:nvSpPr>
        <p:spPr>
          <a:xfrm>
            <a:off x="5181056" y="2768819"/>
            <a:ext cx="3766237" cy="3262432"/>
          </a:xfrm>
          <a:prstGeom prst="rect">
            <a:avLst/>
          </a:prstGeom>
          <a:noFill/>
        </p:spPr>
        <p:txBody>
          <a:bodyPr wrap="square" rtlCol="0">
            <a:spAutoFit/>
          </a:bodyPr>
          <a:lstStyle/>
          <a:p>
            <a:pPr algn="ctr">
              <a:spcAft>
                <a:spcPts val="600"/>
              </a:spcAft>
            </a:pPr>
            <a:r>
              <a:rPr lang="en-US" sz="1200" dirty="0">
                <a:latin typeface="Calibri Light" panose="020F0302020204030204" pitchFamily="34" charset="0"/>
                <a:cs typeface="Calibri Light" panose="020F0302020204030204" pitchFamily="34" charset="0"/>
              </a:rPr>
              <a:t>-Map Location ID to Area Names</a:t>
            </a:r>
          </a:p>
          <a:p>
            <a:pPr algn="ctr">
              <a:spcAft>
                <a:spcPts val="600"/>
              </a:spcAft>
            </a:pPr>
            <a:r>
              <a:rPr lang="en-US" sz="1200" dirty="0">
                <a:latin typeface="Calibri Light" panose="020F0302020204030204" pitchFamily="34" charset="0"/>
                <a:cs typeface="Calibri Light" panose="020F0302020204030204" pitchFamily="34" charset="0"/>
              </a:rPr>
              <a:t>-Calculate Duration of Ride</a:t>
            </a:r>
          </a:p>
          <a:p>
            <a:pPr algn="ctr">
              <a:spcAft>
                <a:spcPts val="600"/>
              </a:spcAft>
            </a:pPr>
            <a:r>
              <a:rPr lang="en-US" sz="1200" dirty="0">
                <a:latin typeface="Calibri Light" panose="020F0302020204030204" pitchFamily="34" charset="0"/>
                <a:cs typeface="Calibri Light" panose="020F0302020204030204" pitchFamily="34" charset="0"/>
              </a:rPr>
              <a:t>-Create Airport Variable</a:t>
            </a:r>
          </a:p>
          <a:p>
            <a:pPr algn="ctr">
              <a:spcAft>
                <a:spcPts val="600"/>
              </a:spcAft>
            </a:pPr>
            <a:r>
              <a:rPr lang="en-US" sz="1200" dirty="0">
                <a:latin typeface="Calibri Light" panose="020F0302020204030204" pitchFamily="34" charset="0"/>
                <a:cs typeface="Calibri Light" panose="020F0302020204030204" pitchFamily="34" charset="0"/>
              </a:rPr>
              <a:t>-Stripping dependent, redundant, unnecessary, low-quality columns</a:t>
            </a:r>
          </a:p>
          <a:p>
            <a:pPr algn="ctr">
              <a:spcAft>
                <a:spcPts val="600"/>
              </a:spcAft>
            </a:pPr>
            <a:r>
              <a:rPr lang="en-US" sz="1200" dirty="0">
                <a:latin typeface="Calibri Light" panose="020F0302020204030204" pitchFamily="34" charset="0"/>
                <a:cs typeface="Calibri Light" panose="020F0302020204030204" pitchFamily="34" charset="0"/>
              </a:rPr>
              <a:t>-One Hot Encode: Vendor, Rate Code, Pickup, Drop Off, Location, Service Zone, Season</a:t>
            </a:r>
          </a:p>
          <a:p>
            <a:pPr algn="ctr">
              <a:spcAft>
                <a:spcPts val="600"/>
              </a:spcAft>
            </a:pPr>
            <a:r>
              <a:rPr lang="en-US" sz="1200" dirty="0">
                <a:latin typeface="Calibri Light" panose="020F0302020204030204" pitchFamily="34" charset="0"/>
                <a:cs typeface="Calibri Light" panose="020F0302020204030204" pitchFamily="34" charset="0"/>
              </a:rPr>
              <a:t>-Create Date Related Vars</a:t>
            </a:r>
          </a:p>
          <a:p>
            <a:pPr algn="ctr">
              <a:spcAft>
                <a:spcPts val="600"/>
              </a:spcAft>
            </a:pPr>
            <a:r>
              <a:rPr lang="en-US" sz="1200" dirty="0">
                <a:latin typeface="Calibri Light" panose="020F0302020204030204" pitchFamily="34" charset="0"/>
                <a:cs typeface="Calibri Light" panose="020F0302020204030204" pitchFamily="34" charset="0"/>
              </a:rPr>
              <a:t>-Year, Month, Day</a:t>
            </a:r>
          </a:p>
          <a:p>
            <a:pPr algn="ctr">
              <a:spcAft>
                <a:spcPts val="600"/>
              </a:spcAft>
            </a:pPr>
            <a:r>
              <a:rPr lang="en-US" sz="1200" dirty="0">
                <a:latin typeface="Calibri Light" panose="020F0302020204030204" pitchFamily="34" charset="0"/>
                <a:cs typeface="Calibri Light" panose="020F0302020204030204" pitchFamily="34" charset="0"/>
              </a:rPr>
              <a:t>-Hour/Minute</a:t>
            </a:r>
          </a:p>
          <a:p>
            <a:pPr algn="ctr">
              <a:spcAft>
                <a:spcPts val="600"/>
              </a:spcAft>
            </a:pPr>
            <a:r>
              <a:rPr lang="en-US" sz="1200" dirty="0">
                <a:latin typeface="Calibri Light" panose="020F0302020204030204" pitchFamily="34" charset="0"/>
                <a:cs typeface="Calibri Light" panose="020F0302020204030204" pitchFamily="34" charset="0"/>
              </a:rPr>
              <a:t>-Day of Week, Month, Year</a:t>
            </a:r>
          </a:p>
          <a:p>
            <a:pPr algn="ctr">
              <a:spcAft>
                <a:spcPts val="600"/>
              </a:spcAft>
            </a:pPr>
            <a:r>
              <a:rPr lang="en-US" sz="1200" dirty="0">
                <a:latin typeface="Calibri Light" panose="020F0302020204030204" pitchFamily="34" charset="0"/>
                <a:cs typeface="Calibri Light" panose="020F0302020204030204" pitchFamily="34" charset="0"/>
              </a:rPr>
              <a:t>-Season</a:t>
            </a:r>
          </a:p>
          <a:p>
            <a:pPr algn="ctr">
              <a:spcAft>
                <a:spcPts val="600"/>
              </a:spcAft>
            </a:pPr>
            <a:r>
              <a:rPr lang="en-US" sz="1200" dirty="0">
                <a:latin typeface="Calibri Light" panose="020F0302020204030204" pitchFamily="34" charset="0"/>
                <a:cs typeface="Calibri Light" panose="020F0302020204030204" pitchFamily="34" charset="0"/>
              </a:rPr>
              <a:t>-Month/Year Start/End</a:t>
            </a:r>
          </a:p>
        </p:txBody>
      </p:sp>
      <p:sp>
        <p:nvSpPr>
          <p:cNvPr id="60" name="TextBox 59">
            <a:extLst>
              <a:ext uri="{FF2B5EF4-FFF2-40B4-BE49-F238E27FC236}">
                <a16:creationId xmlns:a16="http://schemas.microsoft.com/office/drawing/2014/main" id="{FDFB9BCB-67F2-69FD-11BA-F73562E2BAD1}"/>
              </a:ext>
            </a:extLst>
          </p:cNvPr>
          <p:cNvSpPr txBox="1"/>
          <p:nvPr/>
        </p:nvSpPr>
        <p:spPr>
          <a:xfrm>
            <a:off x="9523906" y="828728"/>
            <a:ext cx="1932675" cy="338554"/>
          </a:xfrm>
          <a:prstGeom prst="rect">
            <a:avLst/>
          </a:prstGeom>
          <a:noFill/>
        </p:spPr>
        <p:txBody>
          <a:bodyPr wrap="square" rtlCol="0">
            <a:spAutoFit/>
          </a:bodyPr>
          <a:lstStyle/>
          <a:p>
            <a:pPr algn="ctr"/>
            <a:r>
              <a:rPr lang="en-US" sz="1600" b="1" u="sng" dirty="0">
                <a:latin typeface="Calibri Light" panose="020F0302020204030204" pitchFamily="34" charset="0"/>
                <a:cs typeface="Calibri Light" panose="020F0302020204030204" pitchFamily="34" charset="0"/>
              </a:rPr>
              <a:t>Model Fitting</a:t>
            </a:r>
          </a:p>
        </p:txBody>
      </p:sp>
      <p:pic>
        <p:nvPicPr>
          <p:cNvPr id="63" name="Graphic 62" descr="Statistics outline">
            <a:extLst>
              <a:ext uri="{FF2B5EF4-FFF2-40B4-BE49-F238E27FC236}">
                <a16:creationId xmlns:a16="http://schemas.microsoft.com/office/drawing/2014/main" id="{0CEFD9F3-0CDF-22AC-6819-F0FB7B50D0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9524" y="1727455"/>
            <a:ext cx="914400" cy="914400"/>
          </a:xfrm>
          <a:prstGeom prst="rect">
            <a:avLst/>
          </a:prstGeom>
        </p:spPr>
      </p:pic>
      <p:cxnSp>
        <p:nvCxnSpPr>
          <p:cNvPr id="1024" name="Curved Connector 1023">
            <a:extLst>
              <a:ext uri="{FF2B5EF4-FFF2-40B4-BE49-F238E27FC236}">
                <a16:creationId xmlns:a16="http://schemas.microsoft.com/office/drawing/2014/main" id="{7378C351-BFB1-A5E2-0A86-788999DDC9D6}"/>
              </a:ext>
            </a:extLst>
          </p:cNvPr>
          <p:cNvCxnSpPr>
            <a:cxnSpLocks/>
          </p:cNvCxnSpPr>
          <p:nvPr/>
        </p:nvCxnSpPr>
        <p:spPr>
          <a:xfrm>
            <a:off x="7895582" y="2182529"/>
            <a:ext cx="2133942" cy="212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797C3426-2D72-8B6C-C3C9-A7B961866370}"/>
              </a:ext>
            </a:extLst>
          </p:cNvPr>
          <p:cNvSpPr txBox="1"/>
          <p:nvPr/>
        </p:nvSpPr>
        <p:spPr>
          <a:xfrm>
            <a:off x="9523906" y="2776543"/>
            <a:ext cx="1932675" cy="2508379"/>
          </a:xfrm>
          <a:prstGeom prst="rect">
            <a:avLst/>
          </a:prstGeom>
          <a:noFill/>
        </p:spPr>
        <p:txBody>
          <a:bodyPr wrap="square" rtlCol="0">
            <a:spAutoFit/>
          </a:bodyPr>
          <a:lstStyle/>
          <a:p>
            <a:pPr algn="ctr">
              <a:spcAft>
                <a:spcPts val="600"/>
              </a:spcAft>
            </a:pPr>
            <a:r>
              <a:rPr lang="en-US" sz="1200" dirty="0">
                <a:latin typeface="Calibri Light" panose="020F0302020204030204" pitchFamily="34" charset="0"/>
                <a:cs typeface="Calibri Light" panose="020F0302020204030204" pitchFamily="34" charset="0"/>
              </a:rPr>
              <a:t>-Create vectors of all predictor variables using Vector Assembler</a:t>
            </a:r>
          </a:p>
          <a:p>
            <a:pPr algn="ctr">
              <a:spcAft>
                <a:spcPts val="600"/>
              </a:spcAft>
            </a:pPr>
            <a:r>
              <a:rPr lang="en-US" sz="1200" dirty="0">
                <a:latin typeface="Calibri Light" panose="020F0302020204030204" pitchFamily="34" charset="0"/>
                <a:cs typeface="Calibri Light" panose="020F0302020204030204" pitchFamily="34" charset="0"/>
              </a:rPr>
              <a:t>-Fit several regression models to predict fare amount and evaluate train/test RMSE</a:t>
            </a:r>
          </a:p>
          <a:p>
            <a:pPr algn="ctr">
              <a:spcAft>
                <a:spcPts val="600"/>
              </a:spcAft>
            </a:pPr>
            <a:r>
              <a:rPr lang="en-US" sz="1200" dirty="0">
                <a:latin typeface="Calibri Light" panose="020F0302020204030204" pitchFamily="34" charset="0"/>
                <a:cs typeface="Calibri Light" panose="020F0302020204030204" pitchFamily="34" charset="0"/>
              </a:rPr>
              <a:t>-Linear Regression</a:t>
            </a:r>
          </a:p>
          <a:p>
            <a:pPr algn="ctr">
              <a:spcAft>
                <a:spcPts val="600"/>
              </a:spcAft>
            </a:pPr>
            <a:r>
              <a:rPr lang="en-US" sz="1200" dirty="0">
                <a:latin typeface="Calibri Light" panose="020F0302020204030204" pitchFamily="34" charset="0"/>
                <a:cs typeface="Calibri Light" panose="020F0302020204030204" pitchFamily="34" charset="0"/>
              </a:rPr>
              <a:t>-</a:t>
            </a:r>
            <a:r>
              <a:rPr lang="en-US" sz="1200" dirty="0" err="1">
                <a:latin typeface="Calibri Light" panose="020F0302020204030204" pitchFamily="34" charset="0"/>
                <a:cs typeface="Calibri Light" panose="020F0302020204030204" pitchFamily="34" charset="0"/>
              </a:rPr>
              <a:t>XGBoost</a:t>
            </a:r>
            <a:endParaRPr lang="en-US" sz="1200" dirty="0">
              <a:latin typeface="Calibri Light" panose="020F0302020204030204" pitchFamily="34" charset="0"/>
              <a:cs typeface="Calibri Light" panose="020F0302020204030204" pitchFamily="34" charset="0"/>
            </a:endParaRPr>
          </a:p>
          <a:p>
            <a:pPr algn="ctr">
              <a:spcAft>
                <a:spcPts val="600"/>
              </a:spcAft>
            </a:pPr>
            <a:r>
              <a:rPr lang="en-US" sz="1200" dirty="0">
                <a:latin typeface="Calibri Light" panose="020F0302020204030204" pitchFamily="34" charset="0"/>
                <a:cs typeface="Calibri Light" panose="020F0302020204030204" pitchFamily="34" charset="0"/>
              </a:rPr>
              <a:t>-XYZ</a:t>
            </a:r>
          </a:p>
          <a:p>
            <a:pPr algn="ctr">
              <a:spcAft>
                <a:spcPts val="600"/>
              </a:spcAft>
            </a:pPr>
            <a:r>
              <a:rPr lang="en-US" sz="1200" dirty="0">
                <a:latin typeface="Calibri Light" panose="020F0302020204030204" pitchFamily="34" charset="0"/>
                <a:cs typeface="Calibri Light" panose="020F0302020204030204" pitchFamily="34" charset="0"/>
              </a:rPr>
              <a:t>-XYZ</a:t>
            </a:r>
          </a:p>
        </p:txBody>
      </p:sp>
    </p:spTree>
    <p:extLst>
      <p:ext uri="{BB962C8B-B14F-4D97-AF65-F5344CB8AC3E}">
        <p14:creationId xmlns:p14="http://schemas.microsoft.com/office/powerpoint/2010/main" val="417403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E9878-4AA2-9840-B543-FCE171E9DB54}"/>
              </a:ext>
            </a:extLst>
          </p:cNvPr>
          <p:cNvSpPr txBox="1"/>
          <p:nvPr/>
        </p:nvSpPr>
        <p:spPr>
          <a:xfrm>
            <a:off x="216976" y="83975"/>
            <a:ext cx="9812548" cy="646331"/>
          </a:xfrm>
          <a:prstGeom prst="rect">
            <a:avLst/>
          </a:prstGeom>
          <a:noFill/>
        </p:spPr>
        <p:txBody>
          <a:bodyPr wrap="square" rtlCol="0">
            <a:spAutoFit/>
          </a:bodyPr>
          <a:lstStyle/>
          <a:p>
            <a:r>
              <a:rPr lang="en-US" sz="3600" dirty="0">
                <a:solidFill>
                  <a:schemeClr val="accent1"/>
                </a:solidFill>
                <a:latin typeface="Calibri" panose="020F0502020204030204" pitchFamily="34" charset="0"/>
                <a:cs typeface="Calibri" panose="020F0502020204030204" pitchFamily="34" charset="0"/>
              </a:rPr>
              <a:t>ML Model Results</a:t>
            </a:r>
          </a:p>
        </p:txBody>
      </p:sp>
      <p:cxnSp>
        <p:nvCxnSpPr>
          <p:cNvPr id="11" name="Straight Connector 10">
            <a:extLst>
              <a:ext uri="{FF2B5EF4-FFF2-40B4-BE49-F238E27FC236}">
                <a16:creationId xmlns:a16="http://schemas.microsoft.com/office/drawing/2014/main" id="{928E5A67-F23B-FFC2-E34E-B57D7B37DE83}"/>
              </a:ext>
            </a:extLst>
          </p:cNvPr>
          <p:cNvCxnSpPr>
            <a:cxnSpLocks/>
          </p:cNvCxnSpPr>
          <p:nvPr/>
        </p:nvCxnSpPr>
        <p:spPr>
          <a:xfrm flipH="1">
            <a:off x="291175" y="757900"/>
            <a:ext cx="4914512"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7A91BD2-B918-1E31-83DC-2C9F7486A796}"/>
              </a:ext>
            </a:extLst>
          </p:cNvPr>
          <p:cNvSpPr txBox="1"/>
          <p:nvPr/>
        </p:nvSpPr>
        <p:spPr>
          <a:xfrm>
            <a:off x="291175" y="915797"/>
            <a:ext cx="7530921" cy="792846"/>
          </a:xfrm>
          <a:prstGeom prst="rect">
            <a:avLst/>
          </a:prstGeom>
          <a:noFill/>
        </p:spPr>
        <p:txBody>
          <a:bodyPr wrap="square" lIns="0" rtlCol="0">
            <a:spAutoFit/>
          </a:bodyPr>
          <a:lstStyle/>
          <a:p>
            <a:pPr marL="285750" indent="-285750">
              <a:lnSpc>
                <a:spcPct val="150000"/>
              </a:lnSpc>
              <a:buFont typeface="Arial" panose="020B0604020202020204" pitchFamily="34" charset="0"/>
              <a:buChar char="•"/>
              <a:defRPr/>
            </a:pPr>
            <a:r>
              <a:rPr lang="en-US" sz="1600" dirty="0">
                <a:solidFill>
                  <a:prstClr val="black">
                    <a:lumMod val="65000"/>
                    <a:lumOff val="35000"/>
                  </a:prstClr>
                </a:solidFill>
                <a:latin typeface="Calibri Light" panose="020F0302020204030204"/>
              </a:rPr>
              <a:t>TBA</a:t>
            </a:r>
          </a:p>
          <a:p>
            <a:pPr marL="742950" lvl="1" indent="-285750">
              <a:lnSpc>
                <a:spcPct val="150000"/>
              </a:lnSpc>
              <a:buFont typeface="Arial" panose="020B0604020202020204" pitchFamily="34" charset="0"/>
              <a:buChar char="•"/>
              <a:defRPr/>
            </a:pPr>
            <a:endParaRPr lang="en-US" sz="1600" dirty="0">
              <a:solidFill>
                <a:prstClr val="black">
                  <a:lumMod val="65000"/>
                  <a:lumOff val="35000"/>
                </a:prstClr>
              </a:solidFill>
              <a:latin typeface="Calibri Light" panose="020F0302020204030204"/>
            </a:endParaRPr>
          </a:p>
        </p:txBody>
      </p:sp>
    </p:spTree>
    <p:extLst>
      <p:ext uri="{BB962C8B-B14F-4D97-AF65-F5344CB8AC3E}">
        <p14:creationId xmlns:p14="http://schemas.microsoft.com/office/powerpoint/2010/main" val="3791770409"/>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PE - PPT template webinar" id="{07CE933D-B812-4C17-8DA2-4D6C5F795FA3}" vid="{63CFB893-CD55-439F-BE8D-EDC4298DECED}"/>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PE - PPT template webinar" id="{07CE933D-B812-4C17-8DA2-4D6C5F795FA3}" vid="{00FB8869-7F16-4F77-9C7F-396EBAA3D1E5}"/>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PE - PPT template webinar" id="{07CE933D-B812-4C17-8DA2-4D6C5F795FA3}" vid="{B4E7414C-A6E4-48D7-81A6-A804D85262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EE735A4F9ACE4D45BFA6D9FE3A8AEAD3" ma:contentTypeVersion="13" ma:contentTypeDescription="Crear nuevo documento." ma:contentTypeScope="" ma:versionID="77d23c262919634b1bc70bdcc9479805">
  <xsd:schema xmlns:xsd="http://www.w3.org/2001/XMLSchema" xmlns:xs="http://www.w3.org/2001/XMLSchema" xmlns:p="http://schemas.microsoft.com/office/2006/metadata/properties" xmlns:ns2="e6f895ad-48b3-4de0-b229-a2c03a3e4698" xmlns:ns3="09edb2be-cf90-4869-83d4-564b47cdd2a7" targetNamespace="http://schemas.microsoft.com/office/2006/metadata/properties" ma:root="true" ma:fieldsID="75cfbc18ac27ebd22c02c9757b95c456" ns2:_="" ns3:_="">
    <xsd:import namespace="e6f895ad-48b3-4de0-b229-a2c03a3e4698"/>
    <xsd:import namespace="09edb2be-cf90-4869-83d4-564b47cdd2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895ad-48b3-4de0-b229-a2c03a3e46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9edb2be-cf90-4869-83d4-564b47cdd2a7"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A0565-070F-46F3-B026-7F26024AF3F3}">
  <ds:schemaRefs>
    <ds:schemaRef ds:uri="09edb2be-cf90-4869-83d4-564b47cdd2a7"/>
    <ds:schemaRef ds:uri="e6f895ad-48b3-4de0-b229-a2c03a3e46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26D8B03-A5ED-40E0-9709-B03A6CABDC28}">
  <ds:schemaRefs>
    <ds:schemaRef ds:uri="http://schemas.microsoft.com/sharepoint/v3/contenttype/forms"/>
  </ds:schemaRefs>
</ds:datastoreItem>
</file>

<file path=customXml/itemProps3.xml><?xml version="1.0" encoding="utf-8"?>
<ds:datastoreItem xmlns:ds="http://schemas.openxmlformats.org/officeDocument/2006/customXml" ds:itemID="{0A55D7AE-0D17-4830-B832-50E0CCDDCEBB}">
  <ds:schemaRefs>
    <ds:schemaRef ds:uri="09edb2be-cf90-4869-83d4-564b47cdd2a7"/>
    <ds:schemaRef ds:uri="e6f895ad-48b3-4de0-b229-a2c03a3e46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6248</TotalTime>
  <Words>645</Words>
  <Application>Microsoft Macintosh PowerPoint</Application>
  <PresentationFormat>Widescreen</PresentationFormat>
  <Paragraphs>68</Paragraphs>
  <Slides>9</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vt:i4>
      </vt:variant>
    </vt:vector>
  </HeadingPairs>
  <TitlesOfParts>
    <vt:vector size="15" baseType="lpstr">
      <vt:lpstr>Calibri Light</vt:lpstr>
      <vt:lpstr>Arial</vt:lpstr>
      <vt:lpstr>Calibri</vt:lpstr>
      <vt:lpstr>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Alyssa Hanlon</dc:creator>
  <cp:lastModifiedBy>Ben Cox</cp:lastModifiedBy>
  <cp:revision>33</cp:revision>
  <dcterms:created xsi:type="dcterms:W3CDTF">2022-09-27T18:21:56Z</dcterms:created>
  <dcterms:modified xsi:type="dcterms:W3CDTF">2023-03-04T16:18:36Z</dcterms:modified>
</cp:coreProperties>
</file>